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3" r:id="rId1"/>
  </p:sldMasterIdLst>
  <p:sldIdLst>
    <p:sldId id="256" r:id="rId2"/>
    <p:sldId id="257" r:id="rId3"/>
    <p:sldId id="278" r:id="rId4"/>
    <p:sldId id="277" r:id="rId5"/>
    <p:sldId id="276" r:id="rId6"/>
    <p:sldId id="275" r:id="rId7"/>
    <p:sldId id="274" r:id="rId8"/>
    <p:sldId id="273" r:id="rId9"/>
    <p:sldId id="272" r:id="rId10"/>
    <p:sldId id="271" r:id="rId11"/>
    <p:sldId id="270" r:id="rId12"/>
    <p:sldId id="269" r:id="rId13"/>
    <p:sldId id="268" r:id="rId14"/>
    <p:sldId id="267" r:id="rId15"/>
    <p:sldId id="266" r:id="rId16"/>
    <p:sldId id="265" r:id="rId17"/>
    <p:sldId id="264" r:id="rId18"/>
    <p:sldId id="263" r:id="rId19"/>
    <p:sldId id="262" r:id="rId20"/>
    <p:sldId id="261" r:id="rId21"/>
    <p:sldId id="260" r:id="rId22"/>
    <p:sldId id="259" r:id="rId23"/>
    <p:sldId id="258" r:id="rId24"/>
    <p:sldId id="281" r:id="rId25"/>
    <p:sldId id="282" r:id="rId26"/>
    <p:sldId id="283" r:id="rId27"/>
    <p:sldId id="284" r:id="rId28"/>
    <p:sldId id="285"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DD2C3F-9F64-4AFC-BDFA-99B0FD662495}" type="doc">
      <dgm:prSet loTypeId="urn:microsoft.com/office/officeart/2005/8/layout/matrix2" loCatId="matrix" qsTypeId="urn:microsoft.com/office/officeart/2005/8/quickstyle/3d2" qsCatId="3D" csTypeId="urn:microsoft.com/office/officeart/2005/8/colors/colorful1" csCatId="colorful" phldr="1"/>
      <dgm:spPr/>
      <dgm:t>
        <a:bodyPr/>
        <a:lstStyle/>
        <a:p>
          <a:endParaRPr lang="en-US"/>
        </a:p>
      </dgm:t>
    </dgm:pt>
    <dgm:pt modelId="{A6BA014C-D5CD-45B0-A6E8-DE38B4DCEFFA}">
      <dgm:prSet custT="1"/>
      <dgm:spPr/>
      <dgm:t>
        <a:bodyPr/>
        <a:lstStyle/>
        <a:p>
          <a:r>
            <a:rPr lang="en-US" sz="1600" b="0" i="0" dirty="0">
              <a:latin typeface="Constantia (Body)"/>
            </a:rPr>
            <a:t>Shape : 269 rows and 71 columns.</a:t>
          </a:r>
        </a:p>
      </dgm:t>
    </dgm:pt>
    <dgm:pt modelId="{E1017A9B-2BAD-4A79-858F-3F2A232CC5FC}" type="parTrans" cxnId="{8C593243-2BBC-4C4A-B2D6-B7295886EAC2}">
      <dgm:prSet/>
      <dgm:spPr/>
      <dgm:t>
        <a:bodyPr/>
        <a:lstStyle/>
        <a:p>
          <a:endParaRPr lang="en-US"/>
        </a:p>
      </dgm:t>
    </dgm:pt>
    <dgm:pt modelId="{636D1143-B90B-4888-9B22-17B0348BA51B}" type="sibTrans" cxnId="{8C593243-2BBC-4C4A-B2D6-B7295886EAC2}">
      <dgm:prSet/>
      <dgm:spPr/>
      <dgm:t>
        <a:bodyPr/>
        <a:lstStyle/>
        <a:p>
          <a:endParaRPr lang="en-US"/>
        </a:p>
      </dgm:t>
    </dgm:pt>
    <dgm:pt modelId="{192D9088-0E6C-46F1-9F85-A5FD4F11ECA9}">
      <dgm:prSet custT="1"/>
      <dgm:spPr/>
      <dgm:t>
        <a:bodyPr/>
        <a:lstStyle/>
        <a:p>
          <a:r>
            <a:rPr lang="en-US" sz="1600" b="0" i="0" dirty="0">
              <a:latin typeface="Constantia (Body)"/>
            </a:rPr>
            <a:t>No null values present.</a:t>
          </a:r>
          <a:endParaRPr lang="en-US" sz="1600" dirty="0">
            <a:latin typeface="Constantia (Body)"/>
          </a:endParaRPr>
        </a:p>
      </dgm:t>
    </dgm:pt>
    <dgm:pt modelId="{12D3E03D-B243-4A51-BF2F-2464335A4416}" type="parTrans" cxnId="{9115828E-064B-43A6-8B7B-73931DC5C463}">
      <dgm:prSet/>
      <dgm:spPr/>
      <dgm:t>
        <a:bodyPr/>
        <a:lstStyle/>
        <a:p>
          <a:endParaRPr lang="en-US"/>
        </a:p>
      </dgm:t>
    </dgm:pt>
    <dgm:pt modelId="{8A095F39-0332-4410-8B60-A5C1F66041C0}" type="sibTrans" cxnId="{9115828E-064B-43A6-8B7B-73931DC5C463}">
      <dgm:prSet/>
      <dgm:spPr/>
      <dgm:t>
        <a:bodyPr/>
        <a:lstStyle/>
        <a:p>
          <a:endParaRPr lang="en-US"/>
        </a:p>
      </dgm:t>
    </dgm:pt>
    <dgm:pt modelId="{66F65BFA-2C7D-4B52-A360-F48BEE6838C0}">
      <dgm:prSet custT="1"/>
      <dgm:spPr/>
      <dgm:t>
        <a:bodyPr/>
        <a:lstStyle/>
        <a:p>
          <a:pPr rtl="0"/>
          <a:r>
            <a:rPr lang="en-US" sz="1600" b="0" i="0" dirty="0">
              <a:latin typeface="Constantia (Body)"/>
            </a:rPr>
            <a:t>22% duplicate fields/records found.</a:t>
          </a:r>
          <a:endParaRPr lang="en-US" sz="1600" dirty="0">
            <a:latin typeface="Constantia (Body)"/>
          </a:endParaRPr>
        </a:p>
      </dgm:t>
    </dgm:pt>
    <dgm:pt modelId="{A5A0009A-D57B-405D-93E0-B435AAB5176B}" type="parTrans" cxnId="{4FB5C9DF-4B52-4998-B9D4-363D930A77F4}">
      <dgm:prSet/>
      <dgm:spPr/>
      <dgm:t>
        <a:bodyPr/>
        <a:lstStyle/>
        <a:p>
          <a:endParaRPr lang="en-US"/>
        </a:p>
      </dgm:t>
    </dgm:pt>
    <dgm:pt modelId="{ED537FEA-734A-412E-A77E-4BDBEF6A6C92}" type="sibTrans" cxnId="{4FB5C9DF-4B52-4998-B9D4-363D930A77F4}">
      <dgm:prSet/>
      <dgm:spPr/>
      <dgm:t>
        <a:bodyPr/>
        <a:lstStyle/>
        <a:p>
          <a:endParaRPr lang="en-US"/>
        </a:p>
      </dgm:t>
    </dgm:pt>
    <dgm:pt modelId="{1DBF71A1-A201-4EA1-97EA-DB24F49F7E56}">
      <dgm:prSet custT="1"/>
      <dgm:spPr/>
      <dgm:t>
        <a:bodyPr/>
        <a:lstStyle/>
        <a:p>
          <a:pPr rtl="0"/>
          <a:r>
            <a:rPr lang="en-US" sz="1600" b="0" i="0" dirty="0">
              <a:latin typeface="Constantia (Body)"/>
            </a:rPr>
            <a:t>Datatypes of all the columns are objects except for the “Pin Code" column which has integers.</a:t>
          </a:r>
          <a:endParaRPr lang="en-US" sz="1600" dirty="0">
            <a:latin typeface="Constantia (Body)"/>
          </a:endParaRPr>
        </a:p>
      </dgm:t>
    </dgm:pt>
    <dgm:pt modelId="{9DB2FCB8-C29E-4ED4-8FB6-0183F2586A47}" type="parTrans" cxnId="{DEDF3986-9436-4C49-8F62-61BA3C47DC60}">
      <dgm:prSet/>
      <dgm:spPr/>
      <dgm:t>
        <a:bodyPr/>
        <a:lstStyle/>
        <a:p>
          <a:endParaRPr lang="en-US"/>
        </a:p>
      </dgm:t>
    </dgm:pt>
    <dgm:pt modelId="{9E15DBF5-A65E-4418-A7F5-AEB065A17EFD}" type="sibTrans" cxnId="{DEDF3986-9436-4C49-8F62-61BA3C47DC60}">
      <dgm:prSet/>
      <dgm:spPr/>
      <dgm:t>
        <a:bodyPr/>
        <a:lstStyle/>
        <a:p>
          <a:endParaRPr lang="en-US"/>
        </a:p>
      </dgm:t>
    </dgm:pt>
    <dgm:pt modelId="{E5823E23-3AB8-41EF-BBF2-2E25D0EF8C5F}">
      <dgm:prSet phldr="0"/>
      <dgm:spPr/>
      <dgm:t>
        <a:bodyPr/>
        <a:lstStyle/>
        <a:p>
          <a:endParaRPr lang="en-US" dirty="0">
            <a:latin typeface="Century Gothic" panose="020B0502020202020204"/>
          </a:endParaRPr>
        </a:p>
      </dgm:t>
    </dgm:pt>
    <dgm:pt modelId="{8E63E82D-1368-40F1-8140-B45D7178A20E}" type="parTrans" cxnId="{504A07B8-976B-42DE-83AE-78D2F682E73E}">
      <dgm:prSet/>
      <dgm:spPr/>
      <dgm:t>
        <a:bodyPr/>
        <a:lstStyle/>
        <a:p>
          <a:endParaRPr lang="en-IN"/>
        </a:p>
      </dgm:t>
    </dgm:pt>
    <dgm:pt modelId="{5F392A27-0BBA-4A84-AD42-881A753489DF}" type="sibTrans" cxnId="{504A07B8-976B-42DE-83AE-78D2F682E73E}">
      <dgm:prSet/>
      <dgm:spPr/>
      <dgm:t>
        <a:bodyPr/>
        <a:lstStyle/>
        <a:p>
          <a:endParaRPr lang="en-IN"/>
        </a:p>
      </dgm:t>
    </dgm:pt>
    <dgm:pt modelId="{409AB205-CA75-4F34-9950-D1778ABE0C5D}" type="pres">
      <dgm:prSet presAssocID="{0BDD2C3F-9F64-4AFC-BDFA-99B0FD662495}" presName="matrix" presStyleCnt="0">
        <dgm:presLayoutVars>
          <dgm:chMax val="1"/>
          <dgm:dir/>
          <dgm:resizeHandles val="exact"/>
        </dgm:presLayoutVars>
      </dgm:prSet>
      <dgm:spPr/>
    </dgm:pt>
    <dgm:pt modelId="{18D709CE-CC30-452B-94AF-D369BF8838EE}" type="pres">
      <dgm:prSet presAssocID="{0BDD2C3F-9F64-4AFC-BDFA-99B0FD662495}" presName="axisShape" presStyleLbl="bgShp" presStyleIdx="0" presStyleCnt="1"/>
      <dgm:spPr/>
    </dgm:pt>
    <dgm:pt modelId="{7B103496-DA0E-4685-89BE-480B410F7FCF}" type="pres">
      <dgm:prSet presAssocID="{0BDD2C3F-9F64-4AFC-BDFA-99B0FD662495}" presName="rect1" presStyleLbl="node1" presStyleIdx="0" presStyleCnt="4">
        <dgm:presLayoutVars>
          <dgm:chMax val="0"/>
          <dgm:chPref val="0"/>
          <dgm:bulletEnabled val="1"/>
        </dgm:presLayoutVars>
      </dgm:prSet>
      <dgm:spPr/>
    </dgm:pt>
    <dgm:pt modelId="{97980B12-612D-45AF-96B7-86D66152C1E9}" type="pres">
      <dgm:prSet presAssocID="{0BDD2C3F-9F64-4AFC-BDFA-99B0FD662495}" presName="rect2" presStyleLbl="node1" presStyleIdx="1" presStyleCnt="4">
        <dgm:presLayoutVars>
          <dgm:chMax val="0"/>
          <dgm:chPref val="0"/>
          <dgm:bulletEnabled val="1"/>
        </dgm:presLayoutVars>
      </dgm:prSet>
      <dgm:spPr/>
    </dgm:pt>
    <dgm:pt modelId="{65245A7B-7C16-44E2-AEE8-3B675CFCEFDA}" type="pres">
      <dgm:prSet presAssocID="{0BDD2C3F-9F64-4AFC-BDFA-99B0FD662495}" presName="rect3" presStyleLbl="node1" presStyleIdx="2" presStyleCnt="4">
        <dgm:presLayoutVars>
          <dgm:chMax val="0"/>
          <dgm:chPref val="0"/>
          <dgm:bulletEnabled val="1"/>
        </dgm:presLayoutVars>
      </dgm:prSet>
      <dgm:spPr/>
    </dgm:pt>
    <dgm:pt modelId="{B80B054A-6F89-48AB-AE26-0079B56D1C05}" type="pres">
      <dgm:prSet presAssocID="{0BDD2C3F-9F64-4AFC-BDFA-99B0FD662495}" presName="rect4" presStyleLbl="node1" presStyleIdx="3" presStyleCnt="4">
        <dgm:presLayoutVars>
          <dgm:chMax val="0"/>
          <dgm:chPref val="0"/>
          <dgm:bulletEnabled val="1"/>
        </dgm:presLayoutVars>
      </dgm:prSet>
      <dgm:spPr/>
    </dgm:pt>
  </dgm:ptLst>
  <dgm:cxnLst>
    <dgm:cxn modelId="{9A5B3212-7BAB-4FE9-9B07-D3D74F23C04F}" type="presOf" srcId="{192D9088-0E6C-46F1-9F85-A5FD4F11ECA9}" destId="{97980B12-612D-45AF-96B7-86D66152C1E9}" srcOrd="0" destOrd="0" presId="urn:microsoft.com/office/officeart/2005/8/layout/matrix2"/>
    <dgm:cxn modelId="{BEF3E33D-AAE3-46D0-B803-64930AD31E3F}" type="presOf" srcId="{0BDD2C3F-9F64-4AFC-BDFA-99B0FD662495}" destId="{409AB205-CA75-4F34-9950-D1778ABE0C5D}" srcOrd="0" destOrd="0" presId="urn:microsoft.com/office/officeart/2005/8/layout/matrix2"/>
    <dgm:cxn modelId="{8C593243-2BBC-4C4A-B2D6-B7295886EAC2}" srcId="{0BDD2C3F-9F64-4AFC-BDFA-99B0FD662495}" destId="{A6BA014C-D5CD-45B0-A6E8-DE38B4DCEFFA}" srcOrd="0" destOrd="0" parTransId="{E1017A9B-2BAD-4A79-858F-3F2A232CC5FC}" sibTransId="{636D1143-B90B-4888-9B22-17B0348BA51B}"/>
    <dgm:cxn modelId="{DEDF3986-9436-4C49-8F62-61BA3C47DC60}" srcId="{0BDD2C3F-9F64-4AFC-BDFA-99B0FD662495}" destId="{1DBF71A1-A201-4EA1-97EA-DB24F49F7E56}" srcOrd="3" destOrd="0" parTransId="{9DB2FCB8-C29E-4ED4-8FB6-0183F2586A47}" sibTransId="{9E15DBF5-A65E-4418-A7F5-AEB065A17EFD}"/>
    <dgm:cxn modelId="{9115828E-064B-43A6-8B7B-73931DC5C463}" srcId="{0BDD2C3F-9F64-4AFC-BDFA-99B0FD662495}" destId="{192D9088-0E6C-46F1-9F85-A5FD4F11ECA9}" srcOrd="1" destOrd="0" parTransId="{12D3E03D-B243-4A51-BF2F-2464335A4416}" sibTransId="{8A095F39-0332-4410-8B60-A5C1F66041C0}"/>
    <dgm:cxn modelId="{10EDE197-4B72-41B3-B1C1-8D30D5A983A8}" type="presOf" srcId="{66F65BFA-2C7D-4B52-A360-F48BEE6838C0}" destId="{65245A7B-7C16-44E2-AEE8-3B675CFCEFDA}" srcOrd="0" destOrd="0" presId="urn:microsoft.com/office/officeart/2005/8/layout/matrix2"/>
    <dgm:cxn modelId="{564A34B1-0AE4-4F2F-A6AD-F461CA32B386}" type="presOf" srcId="{1DBF71A1-A201-4EA1-97EA-DB24F49F7E56}" destId="{B80B054A-6F89-48AB-AE26-0079B56D1C05}" srcOrd="0" destOrd="0" presId="urn:microsoft.com/office/officeart/2005/8/layout/matrix2"/>
    <dgm:cxn modelId="{504A07B8-976B-42DE-83AE-78D2F682E73E}" srcId="{0BDD2C3F-9F64-4AFC-BDFA-99B0FD662495}" destId="{E5823E23-3AB8-41EF-BBF2-2E25D0EF8C5F}" srcOrd="4" destOrd="0" parTransId="{8E63E82D-1368-40F1-8140-B45D7178A20E}" sibTransId="{5F392A27-0BBA-4A84-AD42-881A753489DF}"/>
    <dgm:cxn modelId="{485ACDD1-8BA5-4FB5-8790-F1B5BAC86222}" type="presOf" srcId="{A6BA014C-D5CD-45B0-A6E8-DE38B4DCEFFA}" destId="{7B103496-DA0E-4685-89BE-480B410F7FCF}" srcOrd="0" destOrd="0" presId="urn:microsoft.com/office/officeart/2005/8/layout/matrix2"/>
    <dgm:cxn modelId="{4FB5C9DF-4B52-4998-B9D4-363D930A77F4}" srcId="{0BDD2C3F-9F64-4AFC-BDFA-99B0FD662495}" destId="{66F65BFA-2C7D-4B52-A360-F48BEE6838C0}" srcOrd="2" destOrd="0" parTransId="{A5A0009A-D57B-405D-93E0-B435AAB5176B}" sibTransId="{ED537FEA-734A-412E-A77E-4BDBEF6A6C92}"/>
    <dgm:cxn modelId="{D3AC11BA-5E20-4F9D-929F-E3358BDBF945}" type="presParOf" srcId="{409AB205-CA75-4F34-9950-D1778ABE0C5D}" destId="{18D709CE-CC30-452B-94AF-D369BF8838EE}" srcOrd="0" destOrd="0" presId="urn:microsoft.com/office/officeart/2005/8/layout/matrix2"/>
    <dgm:cxn modelId="{0817766F-C16C-4491-9045-BC02702A200E}" type="presParOf" srcId="{409AB205-CA75-4F34-9950-D1778ABE0C5D}" destId="{7B103496-DA0E-4685-89BE-480B410F7FCF}" srcOrd="1" destOrd="0" presId="urn:microsoft.com/office/officeart/2005/8/layout/matrix2"/>
    <dgm:cxn modelId="{764F39F7-A350-4C1B-96AE-93B222A6DBC9}" type="presParOf" srcId="{409AB205-CA75-4F34-9950-D1778ABE0C5D}" destId="{97980B12-612D-45AF-96B7-86D66152C1E9}" srcOrd="2" destOrd="0" presId="urn:microsoft.com/office/officeart/2005/8/layout/matrix2"/>
    <dgm:cxn modelId="{DAC22198-C00F-4B18-B768-795D26CE1A4B}" type="presParOf" srcId="{409AB205-CA75-4F34-9950-D1778ABE0C5D}" destId="{65245A7B-7C16-44E2-AEE8-3B675CFCEFDA}" srcOrd="3" destOrd="0" presId="urn:microsoft.com/office/officeart/2005/8/layout/matrix2"/>
    <dgm:cxn modelId="{513F2096-2167-4CCA-9BEC-1389BA467F57}" type="presParOf" srcId="{409AB205-CA75-4F34-9950-D1778ABE0C5D}" destId="{B80B054A-6F89-48AB-AE26-0079B56D1C05}"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D709CE-CC30-452B-94AF-D369BF8838EE}">
      <dsp:nvSpPr>
        <dsp:cNvPr id="0" name=""/>
        <dsp:cNvSpPr/>
      </dsp:nvSpPr>
      <dsp:spPr>
        <a:xfrm>
          <a:off x="420687" y="0"/>
          <a:ext cx="4773613" cy="4773613"/>
        </a:xfrm>
        <a:prstGeom prst="quadArrow">
          <a:avLst>
            <a:gd name="adj1" fmla="val 2000"/>
            <a:gd name="adj2" fmla="val 4000"/>
            <a:gd name="adj3" fmla="val 5000"/>
          </a:avLst>
        </a:prstGeom>
        <a:gradFill rotWithShape="0">
          <a:gsLst>
            <a:gs pos="0">
              <a:schemeClr val="accent2">
                <a:tint val="40000"/>
                <a:hueOff val="0"/>
                <a:satOff val="0"/>
                <a:lumOff val="0"/>
                <a:alphaOff val="0"/>
                <a:tint val="96000"/>
                <a:satMod val="100000"/>
                <a:lumMod val="104000"/>
              </a:schemeClr>
            </a:gs>
            <a:gs pos="78000">
              <a:schemeClr val="accent2">
                <a:tint val="40000"/>
                <a:hueOff val="0"/>
                <a:satOff val="0"/>
                <a:lumOff val="0"/>
                <a:alphaOff val="0"/>
                <a:shade val="100000"/>
                <a:satMod val="110000"/>
                <a:lumMod val="100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7B103496-DA0E-4685-89BE-480B410F7FCF}">
      <dsp:nvSpPr>
        <dsp:cNvPr id="0" name=""/>
        <dsp:cNvSpPr/>
      </dsp:nvSpPr>
      <dsp:spPr>
        <a:xfrm>
          <a:off x="730971" y="310284"/>
          <a:ext cx="1909445" cy="1909445"/>
        </a:xfrm>
        <a:prstGeom prst="roundRect">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Shape : 269 rows and 71 columns.</a:t>
          </a:r>
        </a:p>
      </dsp:txBody>
      <dsp:txXfrm>
        <a:off x="824182" y="403495"/>
        <a:ext cx="1723023" cy="1723023"/>
      </dsp:txXfrm>
    </dsp:sp>
    <dsp:sp modelId="{97980B12-612D-45AF-96B7-86D66152C1E9}">
      <dsp:nvSpPr>
        <dsp:cNvPr id="0" name=""/>
        <dsp:cNvSpPr/>
      </dsp:nvSpPr>
      <dsp:spPr>
        <a:xfrm>
          <a:off x="2974569" y="310284"/>
          <a:ext cx="1909445" cy="1909445"/>
        </a:xfrm>
        <a:prstGeom prst="roundRect">
          <a:avLst/>
        </a:prstGeom>
        <a:gradFill rotWithShape="0">
          <a:gsLst>
            <a:gs pos="0">
              <a:schemeClr val="accent3">
                <a:hueOff val="0"/>
                <a:satOff val="0"/>
                <a:lumOff val="0"/>
                <a:alphaOff val="0"/>
                <a:tint val="96000"/>
                <a:satMod val="100000"/>
                <a:lumMod val="104000"/>
              </a:schemeClr>
            </a:gs>
            <a:gs pos="78000">
              <a:schemeClr val="accent3">
                <a:hueOff val="0"/>
                <a:satOff val="0"/>
                <a:lumOff val="0"/>
                <a:alphaOff val="0"/>
                <a:shade val="100000"/>
                <a:satMod val="110000"/>
                <a:lumMod val="100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No null values present.</a:t>
          </a:r>
          <a:endParaRPr lang="en-US" sz="1600" kern="1200" dirty="0">
            <a:latin typeface="Constantia (Body)"/>
          </a:endParaRPr>
        </a:p>
      </dsp:txBody>
      <dsp:txXfrm>
        <a:off x="3067780" y="403495"/>
        <a:ext cx="1723023" cy="1723023"/>
      </dsp:txXfrm>
    </dsp:sp>
    <dsp:sp modelId="{65245A7B-7C16-44E2-AEE8-3B675CFCEFDA}">
      <dsp:nvSpPr>
        <dsp:cNvPr id="0" name=""/>
        <dsp:cNvSpPr/>
      </dsp:nvSpPr>
      <dsp:spPr>
        <a:xfrm>
          <a:off x="730971" y="2553882"/>
          <a:ext cx="1909445" cy="1909445"/>
        </a:xfrm>
        <a:prstGeom prst="roundRect">
          <a:avLst/>
        </a:prstGeom>
        <a:gradFill rotWithShape="0">
          <a:gsLst>
            <a:gs pos="0">
              <a:schemeClr val="accent4">
                <a:hueOff val="0"/>
                <a:satOff val="0"/>
                <a:lumOff val="0"/>
                <a:alphaOff val="0"/>
                <a:tint val="96000"/>
                <a:satMod val="100000"/>
                <a:lumMod val="104000"/>
              </a:schemeClr>
            </a:gs>
            <a:gs pos="78000">
              <a:schemeClr val="accent4">
                <a:hueOff val="0"/>
                <a:satOff val="0"/>
                <a:lumOff val="0"/>
                <a:alphaOff val="0"/>
                <a:shade val="100000"/>
                <a:satMod val="110000"/>
                <a:lumMod val="100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b="0" i="0" kern="1200" dirty="0">
              <a:latin typeface="Constantia (Body)"/>
            </a:rPr>
            <a:t>22% duplicate fields/records found.</a:t>
          </a:r>
          <a:endParaRPr lang="en-US" sz="1600" kern="1200" dirty="0">
            <a:latin typeface="Constantia (Body)"/>
          </a:endParaRPr>
        </a:p>
      </dsp:txBody>
      <dsp:txXfrm>
        <a:off x="824182" y="2647093"/>
        <a:ext cx="1723023" cy="1723023"/>
      </dsp:txXfrm>
    </dsp:sp>
    <dsp:sp modelId="{B80B054A-6F89-48AB-AE26-0079B56D1C05}">
      <dsp:nvSpPr>
        <dsp:cNvPr id="0" name=""/>
        <dsp:cNvSpPr/>
      </dsp:nvSpPr>
      <dsp:spPr>
        <a:xfrm>
          <a:off x="2974569" y="2553882"/>
          <a:ext cx="1909445" cy="1909445"/>
        </a:xfrm>
        <a:prstGeom prst="roundRect">
          <a:avLst/>
        </a:prstGeom>
        <a:gradFill rotWithShape="0">
          <a:gsLst>
            <a:gs pos="0">
              <a:schemeClr val="accent5">
                <a:hueOff val="0"/>
                <a:satOff val="0"/>
                <a:lumOff val="0"/>
                <a:alphaOff val="0"/>
                <a:tint val="96000"/>
                <a:satMod val="100000"/>
                <a:lumMod val="104000"/>
              </a:schemeClr>
            </a:gs>
            <a:gs pos="78000">
              <a:schemeClr val="accent5">
                <a:hueOff val="0"/>
                <a:satOff val="0"/>
                <a:lumOff val="0"/>
                <a:alphaOff val="0"/>
                <a:shade val="100000"/>
                <a:satMod val="110000"/>
                <a:lumMod val="100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b="0" i="0" kern="1200" dirty="0">
              <a:latin typeface="Constantia (Body)"/>
            </a:rPr>
            <a:t>Datatypes of all the columns are objects except for the “Pin Code" column which has integers.</a:t>
          </a:r>
          <a:endParaRPr lang="en-US" sz="1600" kern="1200" dirty="0">
            <a:latin typeface="Constantia (Body)"/>
          </a:endParaRPr>
        </a:p>
      </dsp:txBody>
      <dsp:txXfrm>
        <a:off x="3067780" y="2647093"/>
        <a:ext cx="1723023" cy="1723023"/>
      </dsp:txXfrm>
    </dsp:sp>
  </dsp:spTree>
</dsp:drawing>
</file>

<file path=ppt/diagrams/layout1.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gif>
</file>

<file path=ppt/media/image11.gif>
</file>

<file path=ppt/media/image12.gif>
</file>

<file path=ppt/media/image13.png>
</file>

<file path=ppt/media/image14.png>
</file>

<file path=ppt/media/image15.gif>
</file>

<file path=ppt/media/image16.png>
</file>

<file path=ppt/media/image17.png>
</file>

<file path=ppt/media/image18.png>
</file>

<file path=ppt/media/image2.png>
</file>

<file path=ppt/media/image3.jpg>
</file>

<file path=ppt/media/image4.jpeg>
</file>

<file path=ppt/media/image5.jpeg>
</file>

<file path=ppt/media/image6.png>
</file>

<file path=ppt/media/image7.png>
</file>

<file path=ppt/media/image8.png>
</file>

<file path=ppt/media/image9.gi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05344DB-88E2-4DBB-9186-DF619095CF44}" type="datetimeFigureOut">
              <a:rPr lang="en-IN" smtClean="0"/>
              <a:t>24-01-2023</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2327764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5344DB-88E2-4DBB-9186-DF619095CF44}" type="datetimeFigureOut">
              <a:rPr lang="en-IN" smtClean="0"/>
              <a:t>24-01-2023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2548972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5344DB-88E2-4DBB-9186-DF619095CF44}" type="datetimeFigureOut">
              <a:rPr lang="en-IN" smtClean="0"/>
              <a:t>24-01-2023</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6784832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5344DB-88E2-4DBB-9186-DF619095CF44}" type="datetimeFigureOut">
              <a:rPr lang="en-IN" smtClean="0"/>
              <a:t>24-01-2023</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8E2A0F2-36D3-4C88-A927-3320DC3957D7}"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86131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05344DB-88E2-4DBB-9186-DF619095CF44}" type="datetimeFigureOut">
              <a:rPr lang="en-IN" smtClean="0"/>
              <a:t>24-01-2023</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1773417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5344DB-88E2-4DBB-9186-DF619095CF44}" type="datetimeFigureOut">
              <a:rPr lang="en-IN" smtClean="0"/>
              <a:t>24-01-2023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20429336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5344DB-88E2-4DBB-9186-DF619095CF44}" type="datetimeFigureOut">
              <a:rPr lang="en-IN" smtClean="0"/>
              <a:t>24-01-2023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12807035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5344DB-88E2-4DBB-9186-DF619095CF44}" type="datetimeFigureOut">
              <a:rPr lang="en-IN" smtClean="0"/>
              <a:t>24-01-2023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18110110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05344DB-88E2-4DBB-9186-DF619095CF44}" type="datetimeFigureOut">
              <a:rPr lang="en-IN" smtClean="0"/>
              <a:t>24-01-2023</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1917371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5344DB-88E2-4DBB-9186-DF619095CF44}" type="datetimeFigureOut">
              <a:rPr lang="en-IN" smtClean="0"/>
              <a:t>24-01-2023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1098282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05344DB-88E2-4DBB-9186-DF619095CF44}" type="datetimeFigureOut">
              <a:rPr lang="en-IN" smtClean="0"/>
              <a:t>24-01-2023</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721355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5344DB-88E2-4DBB-9186-DF619095CF44}" type="datetimeFigureOut">
              <a:rPr lang="en-IN" smtClean="0"/>
              <a:t>24-01-2023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5108554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5344DB-88E2-4DBB-9186-DF619095CF44}" type="datetimeFigureOut">
              <a:rPr lang="en-IN" smtClean="0"/>
              <a:t>24-01-2023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7741964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5344DB-88E2-4DBB-9186-DF619095CF44}" type="datetimeFigureOut">
              <a:rPr lang="en-IN" smtClean="0"/>
              <a:t>24-01-2023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7893914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5344DB-88E2-4DBB-9186-DF619095CF44}" type="datetimeFigureOut">
              <a:rPr lang="en-IN" smtClean="0"/>
              <a:t>24-01-2023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206440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5344DB-88E2-4DBB-9186-DF619095CF44}" type="datetimeFigureOut">
              <a:rPr lang="en-IN" smtClean="0"/>
              <a:t>24-01-2023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3386089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5344DB-88E2-4DBB-9186-DF619095CF44}" type="datetimeFigureOut">
              <a:rPr lang="en-IN" smtClean="0"/>
              <a:t>24-01-2023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8E2A0F2-36D3-4C88-A927-3320DC3957D7}" type="slidenum">
              <a:rPr lang="en-IN" smtClean="0"/>
              <a:t>‹#›</a:t>
            </a:fld>
            <a:endParaRPr lang="en-IN"/>
          </a:p>
        </p:txBody>
      </p:sp>
    </p:spTree>
    <p:extLst>
      <p:ext uri="{BB962C8B-B14F-4D97-AF65-F5344CB8AC3E}">
        <p14:creationId xmlns:p14="http://schemas.microsoft.com/office/powerpoint/2010/main" val="4039706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87000"/>
          </a:schemeClr>
        </a:solidFill>
        <a:effectLst/>
      </p:bgPr>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05344DB-88E2-4DBB-9186-DF619095CF44}" type="datetimeFigureOut">
              <a:rPr lang="en-IN" smtClean="0"/>
              <a:t>24-01-2023</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8E2A0F2-36D3-4C88-A927-3320DC3957D7}" type="slidenum">
              <a:rPr lang="en-IN" smtClean="0"/>
              <a:t>‹#›</a:t>
            </a:fld>
            <a:endParaRPr lang="en-IN"/>
          </a:p>
        </p:txBody>
      </p:sp>
    </p:spTree>
    <p:extLst>
      <p:ext uri="{BB962C8B-B14F-4D97-AF65-F5344CB8AC3E}">
        <p14:creationId xmlns:p14="http://schemas.microsoft.com/office/powerpoint/2010/main" val="3010709804"/>
      </p:ext>
    </p:extLst>
  </p:cSld>
  <p:clrMap bg1="dk1" tx1="lt1" bg2="dk2" tx2="lt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85" r:id="rId12"/>
    <p:sldLayoutId id="2147483786" r:id="rId13"/>
    <p:sldLayoutId id="2147483787" r:id="rId14"/>
    <p:sldLayoutId id="2147483788" r:id="rId15"/>
    <p:sldLayoutId id="2147483789" r:id="rId16"/>
    <p:sldLayoutId id="2147483790"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FEC81-9D06-1173-92E9-D2AA1487E70A}"/>
              </a:ext>
            </a:extLst>
          </p:cNvPr>
          <p:cNvSpPr>
            <a:spLocks noGrp="1"/>
          </p:cNvSpPr>
          <p:nvPr>
            <p:ph type="ctrTitle"/>
          </p:nvPr>
        </p:nvSpPr>
        <p:spPr/>
        <p:txBody>
          <a:bodyPr>
            <a:normAutofit fontScale="90000"/>
          </a:bodyPr>
          <a:lstStyle/>
          <a:p>
            <a:r>
              <a:rPr lang="en-US" dirty="0"/>
              <a:t>Customer Retention Case Study Presentation</a:t>
            </a:r>
            <a:endParaRPr lang="en-IN" dirty="0"/>
          </a:p>
        </p:txBody>
      </p:sp>
      <p:sp>
        <p:nvSpPr>
          <p:cNvPr id="3" name="Subtitle 2">
            <a:extLst>
              <a:ext uri="{FF2B5EF4-FFF2-40B4-BE49-F238E27FC236}">
                <a16:creationId xmlns:a16="http://schemas.microsoft.com/office/drawing/2014/main" id="{98786195-D77B-4786-5A6A-4B71BFE88BF9}"/>
              </a:ext>
            </a:extLst>
          </p:cNvPr>
          <p:cNvSpPr>
            <a:spLocks noGrp="1"/>
          </p:cNvSpPr>
          <p:nvPr>
            <p:ph type="subTitle" idx="1"/>
          </p:nvPr>
        </p:nvSpPr>
        <p:spPr/>
        <p:txBody>
          <a:bodyPr>
            <a:normAutofit fontScale="85000" lnSpcReduction="20000"/>
          </a:bodyPr>
          <a:lstStyle/>
          <a:p>
            <a:endParaRPr lang="en-US" dirty="0"/>
          </a:p>
          <a:p>
            <a:r>
              <a:rPr lang="en-US" sz="2800" dirty="0"/>
              <a:t>Prepared by Ankita Jain</a:t>
            </a:r>
            <a:endParaRPr lang="en-IN" sz="2800" dirty="0"/>
          </a:p>
        </p:txBody>
      </p:sp>
    </p:spTree>
    <p:extLst>
      <p:ext uri="{BB962C8B-B14F-4D97-AF65-F5344CB8AC3E}">
        <p14:creationId xmlns:p14="http://schemas.microsoft.com/office/powerpoint/2010/main" val="17600425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6B0A1-766C-9A55-35EA-890AA7FA3FAE}"/>
              </a:ext>
            </a:extLst>
          </p:cNvPr>
          <p:cNvSpPr>
            <a:spLocks noGrp="1"/>
          </p:cNvSpPr>
          <p:nvPr>
            <p:ph type="title"/>
          </p:nvPr>
        </p:nvSpPr>
        <p:spPr/>
        <p:txBody>
          <a:bodyPr/>
          <a:lstStyle/>
          <a:p>
            <a:r>
              <a:rPr lang="en-US" dirty="0"/>
              <a:t>Exploratory Data Analysis (EDA)</a:t>
            </a:r>
            <a:endParaRPr lang="en-IN" dirty="0"/>
          </a:p>
        </p:txBody>
      </p:sp>
      <p:sp>
        <p:nvSpPr>
          <p:cNvPr id="3" name="Content Placeholder 2">
            <a:extLst>
              <a:ext uri="{FF2B5EF4-FFF2-40B4-BE49-F238E27FC236}">
                <a16:creationId xmlns:a16="http://schemas.microsoft.com/office/drawing/2014/main" id="{EE822148-98DC-02CA-4D29-1E8E8D62C4F0}"/>
              </a:ext>
            </a:extLst>
          </p:cNvPr>
          <p:cNvSpPr>
            <a:spLocks noGrp="1"/>
          </p:cNvSpPr>
          <p:nvPr>
            <p:ph idx="1"/>
          </p:nvPr>
        </p:nvSpPr>
        <p:spPr/>
        <p:txBody>
          <a:bodyPr>
            <a:normAutofit lnSpcReduction="10000"/>
          </a:bodyPr>
          <a:lstStyle/>
          <a:p>
            <a:r>
              <a:rPr lang="en-US" dirty="0"/>
              <a:t>Software</a:t>
            </a:r>
            <a:endParaRPr lang="en-IN" dirty="0"/>
          </a:p>
          <a:p>
            <a:pPr marL="0" indent="0">
              <a:buNone/>
            </a:pPr>
            <a:r>
              <a:rPr lang="en-US" dirty="0"/>
              <a:t>Programming language             : Python</a:t>
            </a:r>
          </a:p>
          <a:p>
            <a:pPr marL="0" indent="0">
              <a:buNone/>
            </a:pPr>
            <a:r>
              <a:rPr lang="en-IN" dirty="0"/>
              <a:t>Distribution                                    : Anaconda Navigator</a:t>
            </a:r>
          </a:p>
          <a:p>
            <a:pPr marL="0" indent="0">
              <a:buNone/>
            </a:pPr>
            <a:r>
              <a:rPr lang="en-IN" dirty="0"/>
              <a:t>Browser based language shell   : Jupyter Notebook</a:t>
            </a:r>
          </a:p>
          <a:p>
            <a:r>
              <a:rPr lang="en-US" dirty="0"/>
              <a:t>Libraries/Packages</a:t>
            </a:r>
          </a:p>
          <a:p>
            <a:pPr marL="0" indent="0">
              <a:buNone/>
            </a:pPr>
            <a:r>
              <a:rPr lang="en-IN" dirty="0"/>
              <a:t>	Pandas</a:t>
            </a:r>
          </a:p>
          <a:p>
            <a:pPr marL="0" indent="0">
              <a:buNone/>
            </a:pPr>
            <a:r>
              <a:rPr lang="en-IN" dirty="0"/>
              <a:t>	NumPy</a:t>
            </a:r>
          </a:p>
          <a:p>
            <a:pPr marL="0" indent="0">
              <a:buNone/>
            </a:pPr>
            <a:r>
              <a:rPr lang="en-IN" dirty="0"/>
              <a:t>	matplotlib</a:t>
            </a:r>
          </a:p>
          <a:p>
            <a:pPr marL="0" indent="0">
              <a:buNone/>
            </a:pPr>
            <a:r>
              <a:rPr lang="en-IN" dirty="0"/>
              <a:t>	seaborn</a:t>
            </a:r>
          </a:p>
          <a:p>
            <a:pPr marL="0" indent="0">
              <a:buNone/>
            </a:pPr>
            <a:r>
              <a:rPr lang="en-IN" dirty="0"/>
              <a:t>	scikit-learn</a:t>
            </a:r>
          </a:p>
          <a:p>
            <a:pPr marL="0" indent="0">
              <a:buNone/>
            </a:pPr>
            <a:endParaRPr lang="en-IN" dirty="0"/>
          </a:p>
          <a:p>
            <a:endParaRPr lang="en-IN" dirty="0"/>
          </a:p>
        </p:txBody>
      </p:sp>
    </p:spTree>
    <p:extLst>
      <p:ext uri="{BB962C8B-B14F-4D97-AF65-F5344CB8AC3E}">
        <p14:creationId xmlns:p14="http://schemas.microsoft.com/office/powerpoint/2010/main" val="40629786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81132B-34C9-BA59-000A-B78F4E1CD9AE}"/>
              </a:ext>
            </a:extLst>
          </p:cNvPr>
          <p:cNvSpPr>
            <a:spLocks noGrp="1"/>
          </p:cNvSpPr>
          <p:nvPr>
            <p:ph idx="1"/>
          </p:nvPr>
        </p:nvSpPr>
        <p:spPr>
          <a:xfrm>
            <a:off x="5738812" y="561474"/>
            <a:ext cx="5614988" cy="5615489"/>
          </a:xfrm>
        </p:spPr>
        <p:txBody>
          <a:bodyPr>
            <a:normAutofit lnSpcReduction="10000"/>
          </a:bodyPr>
          <a:lstStyle/>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First I have imported the necessary libraries and loaded the entire dataset in our Jupyter Notebook and renamed the columns.</a:t>
            </a:r>
          </a:p>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Then I checked the shape of </a:t>
            </a:r>
            <a:r>
              <a:rPr lang="en-US" dirty="0">
                <a:latin typeface="Cambria" panose="02040503050406030204" pitchFamily="18" charset="0"/>
                <a:ea typeface="Cambria" panose="02040503050406030204" pitchFamily="18" charset="0"/>
              </a:rPr>
              <a:t>our</a:t>
            </a:r>
            <a:r>
              <a:rPr lang="en-US" cap="none" dirty="0">
                <a:latin typeface="Cambria" panose="02040503050406030204" pitchFamily="18" charset="0"/>
                <a:ea typeface="Cambria" panose="02040503050406030204" pitchFamily="18" charset="0"/>
              </a:rPr>
              <a:t> dataset and found that we </a:t>
            </a:r>
            <a:r>
              <a:rPr lang="en-US" dirty="0">
                <a:latin typeface="Cambria" panose="02040503050406030204" pitchFamily="18" charset="0"/>
                <a:ea typeface="Cambria" panose="02040503050406030204" pitchFamily="18" charset="0"/>
              </a:rPr>
              <a:t>have a total of</a:t>
            </a:r>
            <a:r>
              <a:rPr lang="en-US" cap="none" dirty="0">
                <a:latin typeface="Cambria" panose="02040503050406030204" pitchFamily="18" charset="0"/>
                <a:ea typeface="Cambria" panose="02040503050406030204" pitchFamily="18" charset="0"/>
              </a:rPr>
              <a:t> 269 rows and 71 different columns.</a:t>
            </a:r>
          </a:p>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We don’t have any null values or missing values present in our dataset.</a:t>
            </a:r>
          </a:p>
          <a:p>
            <a:pPr marL="285750" indent="-285750">
              <a:buFont typeface="Wingdings" panose="05000000000000000000" pitchFamily="2" charset="2"/>
              <a:buChar char="§"/>
            </a:pPr>
            <a:r>
              <a:rPr lang="en-US" dirty="0">
                <a:latin typeface="Cambria" panose="02040503050406030204" pitchFamily="18" charset="0"/>
                <a:ea typeface="Cambria" panose="02040503050406030204" pitchFamily="18" charset="0"/>
              </a:rPr>
              <a:t>There is 22% percent of duplicate records in our dataset however I have chosen to retain those information instead of removing them.</a:t>
            </a:r>
            <a:endParaRPr lang="en-US" cap="none" dirty="0">
              <a:latin typeface="Cambria" panose="02040503050406030204" pitchFamily="18" charset="0"/>
              <a:ea typeface="Cambria" panose="02040503050406030204" pitchFamily="18" charset="0"/>
            </a:endParaRPr>
          </a:p>
          <a:p>
            <a:pPr marL="285750" indent="-285750">
              <a:buFont typeface="Wingdings" panose="05000000000000000000" pitchFamily="2" charset="2"/>
              <a:buChar char="§"/>
            </a:pPr>
            <a:r>
              <a:rPr lang="en-US" cap="none" dirty="0">
                <a:latin typeface="Cambria" panose="02040503050406030204" pitchFamily="18" charset="0"/>
                <a:ea typeface="Cambria" panose="02040503050406030204" pitchFamily="18" charset="0"/>
              </a:rPr>
              <a:t>By checking the data types </a:t>
            </a:r>
            <a:r>
              <a:rPr lang="en-US" dirty="0">
                <a:latin typeface="Cambria" panose="02040503050406030204" pitchFamily="18" charset="0"/>
                <a:ea typeface="Cambria" panose="02040503050406030204" pitchFamily="18" charset="0"/>
              </a:rPr>
              <a:t>I</a:t>
            </a:r>
            <a:r>
              <a:rPr lang="en-US" cap="none" dirty="0">
                <a:latin typeface="Cambria" panose="02040503050406030204" pitchFamily="18" charset="0"/>
                <a:ea typeface="Cambria" panose="02040503050406030204" pitchFamily="18" charset="0"/>
              </a:rPr>
              <a:t> came to know that all the columns </a:t>
            </a:r>
            <a:r>
              <a:rPr lang="en-US" dirty="0">
                <a:latin typeface="Cambria" panose="02040503050406030204" pitchFamily="18" charset="0"/>
                <a:ea typeface="Cambria" panose="02040503050406030204" pitchFamily="18" charset="0"/>
              </a:rPr>
              <a:t>have</a:t>
            </a:r>
            <a:r>
              <a:rPr lang="en-US" cap="none" dirty="0">
                <a:latin typeface="Cambria" panose="02040503050406030204" pitchFamily="18" charset="0"/>
                <a:ea typeface="Cambria" panose="02040503050406030204" pitchFamily="18" charset="0"/>
              </a:rPr>
              <a:t> ‘object’ data type except the column representing the Pin </a:t>
            </a:r>
            <a:r>
              <a:rPr lang="en-US" dirty="0">
                <a:latin typeface="Cambria" panose="02040503050406030204" pitchFamily="18" charset="0"/>
                <a:ea typeface="Cambria" panose="02040503050406030204" pitchFamily="18" charset="0"/>
              </a:rPr>
              <a:t>C</a:t>
            </a:r>
            <a:r>
              <a:rPr lang="en-US" cap="none" dirty="0">
                <a:latin typeface="Cambria" panose="02040503050406030204" pitchFamily="18" charset="0"/>
                <a:ea typeface="Cambria" panose="02040503050406030204" pitchFamily="18" charset="0"/>
              </a:rPr>
              <a:t>ode which has ‘integer’ data type.</a:t>
            </a:r>
          </a:p>
          <a:p>
            <a:endParaRPr lang="en-IN" dirty="0"/>
          </a:p>
        </p:txBody>
      </p:sp>
      <p:graphicFrame>
        <p:nvGraphicFramePr>
          <p:cNvPr id="5" name="Content Placeholder 2">
            <a:extLst>
              <a:ext uri="{FF2B5EF4-FFF2-40B4-BE49-F238E27FC236}">
                <a16:creationId xmlns:a16="http://schemas.microsoft.com/office/drawing/2014/main" id="{47986B4A-F879-4BD1-BE22-256F785B6340}"/>
              </a:ext>
            </a:extLst>
          </p:cNvPr>
          <p:cNvGraphicFramePr>
            <a:graphicFrameLocks noGrp="1"/>
          </p:cNvGraphicFramePr>
          <p:nvPr>
            <p:extLst>
              <p:ext uri="{D42A27DB-BD31-4B8C-83A1-F6EECF244321}">
                <p14:modId xmlns:p14="http://schemas.microsoft.com/office/powerpoint/2010/main" val="3186377837"/>
              </p:ext>
            </p:extLst>
          </p:nvPr>
        </p:nvGraphicFramePr>
        <p:xfrm>
          <a:off x="479425" y="1042193"/>
          <a:ext cx="5614987" cy="4773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54726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04D57-45A5-DF4F-4F4F-6B96C129094C}"/>
              </a:ext>
            </a:extLst>
          </p:cNvPr>
          <p:cNvSpPr>
            <a:spLocks noGrp="1"/>
          </p:cNvSpPr>
          <p:nvPr>
            <p:ph type="title"/>
          </p:nvPr>
        </p:nvSpPr>
        <p:spPr/>
        <p:txBody>
          <a:bodyPr/>
          <a:lstStyle/>
          <a:p>
            <a:r>
              <a:rPr lang="en-US" dirty="0"/>
              <a:t>Dataset Description</a:t>
            </a:r>
            <a:endParaRPr lang="en-IN" dirty="0"/>
          </a:p>
        </p:txBody>
      </p:sp>
      <p:sp>
        <p:nvSpPr>
          <p:cNvPr id="3" name="Content Placeholder 2">
            <a:extLst>
              <a:ext uri="{FF2B5EF4-FFF2-40B4-BE49-F238E27FC236}">
                <a16:creationId xmlns:a16="http://schemas.microsoft.com/office/drawing/2014/main" id="{DDBAFDB4-3C38-E2B8-02EB-CB55F52AB6A2}"/>
              </a:ext>
            </a:extLst>
          </p:cNvPr>
          <p:cNvSpPr>
            <a:spLocks noGrp="1"/>
          </p:cNvSpPr>
          <p:nvPr>
            <p:ph idx="1"/>
          </p:nvPr>
        </p:nvSpPr>
        <p:spPr>
          <a:xfrm>
            <a:off x="838200" y="1825625"/>
            <a:ext cx="7263063" cy="4351338"/>
          </a:xfrm>
        </p:spPr>
        <p:txBody>
          <a:bodyPr>
            <a:normAutofit/>
          </a:bodyPr>
          <a:lstStyle/>
          <a:p>
            <a:pPr marL="0" indent="0">
              <a:lnSpc>
                <a:spcPct val="100000"/>
              </a:lnSpc>
              <a:buNone/>
            </a:pPr>
            <a:r>
              <a:rPr lang="en-US" dirty="0">
                <a:latin typeface="Constantia (Body)"/>
                <a:cs typeface="Arial"/>
              </a:rPr>
              <a:t>The data is collected from the Indian online shoppers. Our Dataset consists of reviews and feedbacks of customers on 5 top Indian Online Retailers : Amazon, Flipkart, Snapdeal, Myntra and Paytm.</a:t>
            </a:r>
          </a:p>
          <a:p>
            <a:pPr marL="0" indent="0">
              <a:lnSpc>
                <a:spcPct val="100000"/>
              </a:lnSpc>
              <a:buNone/>
            </a:pPr>
            <a:r>
              <a:rPr lang="en-US" dirty="0">
                <a:latin typeface="Constantia (Body)"/>
                <a:cs typeface="Arial"/>
              </a:rPr>
              <a:t>Questionnaire is formed on the basis of brand strength, brand empathy or commitment, overall customer satisfaction and perceived value for money with intention to recommend.</a:t>
            </a:r>
          </a:p>
          <a:p>
            <a:pPr marL="0" indent="0">
              <a:lnSpc>
                <a:spcPct val="100000"/>
              </a:lnSpc>
              <a:buNone/>
            </a:pPr>
            <a:r>
              <a:rPr lang="en-US" dirty="0">
                <a:latin typeface="Constantia (Body)"/>
                <a:cs typeface="Arial"/>
              </a:rPr>
              <a:t>Results indicate the e-retail success factors which are very much critical for customer satisfaction and retention.</a:t>
            </a:r>
            <a:endParaRPr lang="en-US" dirty="0">
              <a:latin typeface="Constantia (Body)"/>
              <a:ea typeface="+mj-lt"/>
              <a:cs typeface="+mj-lt"/>
            </a:endParaRPr>
          </a:p>
          <a:p>
            <a:pPr>
              <a:lnSpc>
                <a:spcPct val="100000"/>
              </a:lnSpc>
            </a:pPr>
            <a:endParaRPr lang="en-IN" dirty="0"/>
          </a:p>
        </p:txBody>
      </p:sp>
      <p:sp>
        <p:nvSpPr>
          <p:cNvPr id="4" name="Content Placeholder 3">
            <a:extLst>
              <a:ext uri="{FF2B5EF4-FFF2-40B4-BE49-F238E27FC236}">
                <a16:creationId xmlns:a16="http://schemas.microsoft.com/office/drawing/2014/main" id="{F806BAAD-F001-EB37-9E37-F3E6C970C273}"/>
              </a:ext>
            </a:extLst>
          </p:cNvPr>
          <p:cNvSpPr txBox="1">
            <a:spLocks/>
          </p:cNvSpPr>
          <p:nvPr/>
        </p:nvSpPr>
        <p:spPr>
          <a:xfrm>
            <a:off x="7864365" y="1072857"/>
            <a:ext cx="3723974" cy="426720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The top 5 Indian Online Retailers:</a:t>
            </a:r>
            <a:endParaRPr lang="en-IN" dirty="0"/>
          </a:p>
        </p:txBody>
      </p:sp>
      <p:pic>
        <p:nvPicPr>
          <p:cNvPr id="5" name="Picture 4" descr="Logo&#10;&#10;Description automatically generated">
            <a:extLst>
              <a:ext uri="{FF2B5EF4-FFF2-40B4-BE49-F238E27FC236}">
                <a16:creationId xmlns:a16="http://schemas.microsoft.com/office/drawing/2014/main" id="{EF16F7C4-0010-0058-6623-F9AD0F2342AC}"/>
              </a:ext>
            </a:extLst>
          </p:cNvPr>
          <p:cNvPicPr>
            <a:picLocks noChangeAspect="1"/>
          </p:cNvPicPr>
          <p:nvPr/>
        </p:nvPicPr>
        <p:blipFill>
          <a:blip r:embed="rId2"/>
          <a:stretch>
            <a:fillRect/>
          </a:stretch>
        </p:blipFill>
        <p:spPr>
          <a:xfrm>
            <a:off x="8101263" y="2118433"/>
            <a:ext cx="1678643" cy="931293"/>
          </a:xfrm>
          <a:prstGeom prst="rect">
            <a:avLst/>
          </a:prstGeom>
        </p:spPr>
      </p:pic>
      <p:pic>
        <p:nvPicPr>
          <p:cNvPr id="6" name="Picture 5" descr="Logo&#10;&#10;Description automatically generated">
            <a:extLst>
              <a:ext uri="{FF2B5EF4-FFF2-40B4-BE49-F238E27FC236}">
                <a16:creationId xmlns:a16="http://schemas.microsoft.com/office/drawing/2014/main" id="{5BCEC2F9-CB76-FF7A-F755-3A7FD28B8E2D}"/>
              </a:ext>
            </a:extLst>
          </p:cNvPr>
          <p:cNvPicPr>
            <a:picLocks noChangeAspect="1"/>
          </p:cNvPicPr>
          <p:nvPr/>
        </p:nvPicPr>
        <p:blipFill>
          <a:blip r:embed="rId3"/>
          <a:stretch>
            <a:fillRect/>
          </a:stretch>
        </p:blipFill>
        <p:spPr>
          <a:xfrm>
            <a:off x="10016804" y="2118433"/>
            <a:ext cx="1723467" cy="937933"/>
          </a:xfrm>
          <a:prstGeom prst="rect">
            <a:avLst/>
          </a:prstGeom>
        </p:spPr>
      </p:pic>
      <p:pic>
        <p:nvPicPr>
          <p:cNvPr id="7" name="Picture 6">
            <a:extLst>
              <a:ext uri="{FF2B5EF4-FFF2-40B4-BE49-F238E27FC236}">
                <a16:creationId xmlns:a16="http://schemas.microsoft.com/office/drawing/2014/main" id="{ED13DF33-A025-3E8D-6CC5-9B1C5D900177}"/>
              </a:ext>
            </a:extLst>
          </p:cNvPr>
          <p:cNvPicPr>
            <a:picLocks noChangeAspect="1"/>
          </p:cNvPicPr>
          <p:nvPr/>
        </p:nvPicPr>
        <p:blipFill>
          <a:blip r:embed="rId4"/>
          <a:stretch>
            <a:fillRect/>
          </a:stretch>
        </p:blipFill>
        <p:spPr>
          <a:xfrm>
            <a:off x="7906722" y="3435587"/>
            <a:ext cx="2110082" cy="762624"/>
          </a:xfrm>
          <a:prstGeom prst="rect">
            <a:avLst/>
          </a:prstGeom>
        </p:spPr>
      </p:pic>
      <p:pic>
        <p:nvPicPr>
          <p:cNvPr id="8" name="Picture 7" descr="Logo&#10;&#10;Description automatically generated">
            <a:extLst>
              <a:ext uri="{FF2B5EF4-FFF2-40B4-BE49-F238E27FC236}">
                <a16:creationId xmlns:a16="http://schemas.microsoft.com/office/drawing/2014/main" id="{E231AD1A-ACE9-19E0-AA99-4BAEE3A1F57E}"/>
              </a:ext>
            </a:extLst>
          </p:cNvPr>
          <p:cNvPicPr>
            <a:picLocks noChangeAspect="1"/>
          </p:cNvPicPr>
          <p:nvPr/>
        </p:nvPicPr>
        <p:blipFill>
          <a:blip r:embed="rId5"/>
          <a:stretch>
            <a:fillRect/>
          </a:stretch>
        </p:blipFill>
        <p:spPr>
          <a:xfrm>
            <a:off x="10251343" y="3336097"/>
            <a:ext cx="1667436" cy="931075"/>
          </a:xfrm>
          <a:prstGeom prst="rect">
            <a:avLst/>
          </a:prstGeom>
        </p:spPr>
      </p:pic>
      <p:pic>
        <p:nvPicPr>
          <p:cNvPr id="9" name="Picture 8">
            <a:extLst>
              <a:ext uri="{FF2B5EF4-FFF2-40B4-BE49-F238E27FC236}">
                <a16:creationId xmlns:a16="http://schemas.microsoft.com/office/drawing/2014/main" id="{8621D2E8-9E5A-CAA5-1AB1-50B46F56DA4D}"/>
              </a:ext>
            </a:extLst>
          </p:cNvPr>
          <p:cNvPicPr>
            <a:picLocks noChangeAspect="1"/>
          </p:cNvPicPr>
          <p:nvPr/>
        </p:nvPicPr>
        <p:blipFill>
          <a:blip r:embed="rId6"/>
          <a:stretch>
            <a:fillRect/>
          </a:stretch>
        </p:blipFill>
        <p:spPr>
          <a:xfrm>
            <a:off x="8446406" y="4691067"/>
            <a:ext cx="2667000" cy="651076"/>
          </a:xfrm>
          <a:prstGeom prst="rect">
            <a:avLst/>
          </a:prstGeom>
        </p:spPr>
      </p:pic>
    </p:spTree>
    <p:extLst>
      <p:ext uri="{BB962C8B-B14F-4D97-AF65-F5344CB8AC3E}">
        <p14:creationId xmlns:p14="http://schemas.microsoft.com/office/powerpoint/2010/main" val="3933733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E992-BA23-46CF-7469-8A8D9EAEC192}"/>
              </a:ext>
            </a:extLst>
          </p:cNvPr>
          <p:cNvSpPr>
            <a:spLocks noGrp="1"/>
          </p:cNvSpPr>
          <p:nvPr>
            <p:ph type="title"/>
          </p:nvPr>
        </p:nvSpPr>
        <p:spPr/>
        <p:txBody>
          <a:bodyPr/>
          <a:lstStyle/>
          <a:p>
            <a:r>
              <a:rPr lang="en-US" dirty="0"/>
              <a:t>Visualization</a:t>
            </a:r>
            <a:endParaRPr lang="en-IN" dirty="0"/>
          </a:p>
        </p:txBody>
      </p:sp>
      <p:sp>
        <p:nvSpPr>
          <p:cNvPr id="3" name="Content Placeholder 2">
            <a:extLst>
              <a:ext uri="{FF2B5EF4-FFF2-40B4-BE49-F238E27FC236}">
                <a16:creationId xmlns:a16="http://schemas.microsoft.com/office/drawing/2014/main" id="{996013BF-4A49-7043-8F59-4846062CDDDB}"/>
              </a:ext>
            </a:extLst>
          </p:cNvPr>
          <p:cNvSpPr>
            <a:spLocks noGrp="1"/>
          </p:cNvSpPr>
          <p:nvPr>
            <p:ph idx="1"/>
          </p:nvPr>
        </p:nvSpPr>
        <p:spPr/>
        <p:txBody>
          <a:bodyPr>
            <a:normAutofit fontScale="92500" lnSpcReduction="10000"/>
          </a:bodyPr>
          <a:lstStyle/>
          <a:p>
            <a:pPr>
              <a:buFont typeface="Wingdings" panose="05000000000000000000" pitchFamily="2" charset="2"/>
              <a:buChar char="Ø"/>
            </a:pPr>
            <a:r>
              <a:rPr lang="en-US" dirty="0"/>
              <a:t>What is Data Visualization? Data visualization is defined as a graphical representation that contains the information and the data.</a:t>
            </a:r>
          </a:p>
          <a:p>
            <a:pPr>
              <a:buFont typeface="Wingdings" panose="05000000000000000000" pitchFamily="2" charset="2"/>
              <a:buChar char="Ø"/>
            </a:pPr>
            <a:r>
              <a:rPr lang="en-US" dirty="0"/>
              <a:t>Benefits of Good Data Visualization? Data visualization is another technique of visual art that grabs our interest and keeps our main focus on the message captured with the help of eyes.</a:t>
            </a:r>
          </a:p>
          <a:p>
            <a:pPr>
              <a:buFont typeface="Wingdings" panose="05000000000000000000" pitchFamily="2" charset="2"/>
              <a:buChar char="Ø"/>
            </a:pPr>
            <a:r>
              <a:rPr lang="en-US" dirty="0"/>
              <a:t>Different Types of Analysis for Data Visualization are</a:t>
            </a:r>
            <a:br>
              <a:rPr lang="en-US" dirty="0"/>
            </a:br>
            <a:br>
              <a:rPr lang="en-US" dirty="0"/>
            </a:br>
            <a:r>
              <a:rPr lang="en-US" dirty="0"/>
              <a:t>Univariate Analysis: In the univariate analysis, we will be using a single feature to analyze almost all of its properties.</a:t>
            </a:r>
            <a:br>
              <a:rPr lang="en-US" dirty="0"/>
            </a:br>
            <a:br>
              <a:rPr lang="en-US" dirty="0"/>
            </a:br>
            <a:r>
              <a:rPr lang="en-US" dirty="0"/>
              <a:t>Bivariate Analysis: When we compare the data between exactly 2 features then it is known as bivariate analysis.</a:t>
            </a:r>
            <a:br>
              <a:rPr lang="en-US" dirty="0"/>
            </a:br>
            <a:br>
              <a:rPr lang="en-US" dirty="0"/>
            </a:br>
            <a:r>
              <a:rPr lang="en-US" dirty="0"/>
              <a:t>Multivariate Analysis: In the multivariate analysis, we will be comparing more than 2 variables.</a:t>
            </a:r>
          </a:p>
          <a:p>
            <a:endParaRPr lang="en-IN" dirty="0"/>
          </a:p>
        </p:txBody>
      </p:sp>
    </p:spTree>
    <p:extLst>
      <p:ext uri="{BB962C8B-B14F-4D97-AF65-F5344CB8AC3E}">
        <p14:creationId xmlns:p14="http://schemas.microsoft.com/office/powerpoint/2010/main" val="14202051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74550-5EB2-D9AA-2B00-C990F412881F}"/>
              </a:ext>
            </a:extLst>
          </p:cNvPr>
          <p:cNvSpPr>
            <a:spLocks noGrp="1"/>
          </p:cNvSpPr>
          <p:nvPr>
            <p:ph type="title"/>
          </p:nvPr>
        </p:nvSpPr>
        <p:spPr/>
        <p:txBody>
          <a:bodyPr/>
          <a:lstStyle/>
          <a:p>
            <a:r>
              <a:rPr lang="en-US" dirty="0"/>
              <a:t>Univariate Analysis:</a:t>
            </a:r>
            <a:endParaRPr lang="en-IN" dirty="0"/>
          </a:p>
        </p:txBody>
      </p:sp>
      <p:pic>
        <p:nvPicPr>
          <p:cNvPr id="5" name="Content Placeholder 4">
            <a:extLst>
              <a:ext uri="{FF2B5EF4-FFF2-40B4-BE49-F238E27FC236}">
                <a16:creationId xmlns:a16="http://schemas.microsoft.com/office/drawing/2014/main" id="{EB60EFE2-D108-36C2-7B25-C9E9F005CA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536" y="1008668"/>
            <a:ext cx="6985261" cy="5849332"/>
          </a:xfrm>
        </p:spPr>
      </p:pic>
      <p:sp>
        <p:nvSpPr>
          <p:cNvPr id="6" name="Title 1">
            <a:extLst>
              <a:ext uri="{FF2B5EF4-FFF2-40B4-BE49-F238E27FC236}">
                <a16:creationId xmlns:a16="http://schemas.microsoft.com/office/drawing/2014/main" id="{F21BEB64-B90E-F0AC-3488-89F9C99AD578}"/>
              </a:ext>
            </a:extLst>
          </p:cNvPr>
          <p:cNvSpPr txBox="1">
            <a:spLocks/>
          </p:cNvSpPr>
          <p:nvPr/>
        </p:nvSpPr>
        <p:spPr>
          <a:xfrm>
            <a:off x="7237307" y="1078831"/>
            <a:ext cx="4475024" cy="47003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Font typeface="Arial" panose="020B0604020202020204" pitchFamily="34" charset="0"/>
              <a:buChar char="•"/>
            </a:pPr>
            <a:r>
              <a:rPr lang="en-US" sz="2000" dirty="0"/>
              <a:t>With the help of count plots I was able to get the total number of rows covered by each unique categorical value present in all the columns of our dataset.</a:t>
            </a:r>
          </a:p>
          <a:p>
            <a:endParaRPr lang="en-US" sz="2000" dirty="0"/>
          </a:p>
          <a:p>
            <a:pPr marL="342900" indent="-342900">
              <a:buFont typeface="Arial" panose="020B0604020202020204" pitchFamily="34" charset="0"/>
              <a:buChar char="•"/>
            </a:pPr>
            <a:r>
              <a:rPr lang="en-US" sz="2000" dirty="0"/>
              <a:t>I ensured that along with the total row number the percentage of data coverage is made visible too.</a:t>
            </a:r>
          </a:p>
        </p:txBody>
      </p:sp>
    </p:spTree>
    <p:extLst>
      <p:ext uri="{BB962C8B-B14F-4D97-AF65-F5344CB8AC3E}">
        <p14:creationId xmlns:p14="http://schemas.microsoft.com/office/powerpoint/2010/main" val="1672988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8D8DD-97C6-AA54-4F72-0310677AD0AE}"/>
              </a:ext>
            </a:extLst>
          </p:cNvPr>
          <p:cNvSpPr>
            <a:spLocks noGrp="1"/>
          </p:cNvSpPr>
          <p:nvPr>
            <p:ph type="title"/>
          </p:nvPr>
        </p:nvSpPr>
        <p:spPr/>
        <p:txBody>
          <a:bodyPr/>
          <a:lstStyle/>
          <a:p>
            <a:r>
              <a:rPr lang="en-US" dirty="0"/>
              <a:t>Bivariate Analysis:</a:t>
            </a:r>
            <a:endParaRPr lang="en-IN" dirty="0"/>
          </a:p>
        </p:txBody>
      </p:sp>
      <p:pic>
        <p:nvPicPr>
          <p:cNvPr id="9" name="Content Placeholder 8">
            <a:extLst>
              <a:ext uri="{FF2B5EF4-FFF2-40B4-BE49-F238E27FC236}">
                <a16:creationId xmlns:a16="http://schemas.microsoft.com/office/drawing/2014/main" id="{8F8F48FC-981F-18F8-654E-A6FD7FB508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6817" y="1093509"/>
            <a:ext cx="8069344" cy="5628133"/>
          </a:xfrm>
        </p:spPr>
      </p:pic>
      <p:sp>
        <p:nvSpPr>
          <p:cNvPr id="4" name="Content Placeholder 2">
            <a:extLst>
              <a:ext uri="{FF2B5EF4-FFF2-40B4-BE49-F238E27FC236}">
                <a16:creationId xmlns:a16="http://schemas.microsoft.com/office/drawing/2014/main" id="{1E91F8D1-E938-D005-ED6A-355A17DBE3D4}"/>
              </a:ext>
            </a:extLst>
          </p:cNvPr>
          <p:cNvSpPr txBox="1">
            <a:spLocks/>
          </p:cNvSpPr>
          <p:nvPr/>
        </p:nvSpPr>
        <p:spPr>
          <a:xfrm>
            <a:off x="838200" y="1799808"/>
            <a:ext cx="506529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7" name="Content Placeholder 2">
            <a:extLst>
              <a:ext uri="{FF2B5EF4-FFF2-40B4-BE49-F238E27FC236}">
                <a16:creationId xmlns:a16="http://schemas.microsoft.com/office/drawing/2014/main" id="{280B4952-0A6A-FF4F-4524-2E9FD1FACC13}"/>
              </a:ext>
            </a:extLst>
          </p:cNvPr>
          <p:cNvSpPr txBox="1">
            <a:spLocks/>
          </p:cNvSpPr>
          <p:nvPr/>
        </p:nvSpPr>
        <p:spPr>
          <a:xfrm>
            <a:off x="838199" y="1825625"/>
            <a:ext cx="506529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10" name="Text Placeholder 3">
            <a:extLst>
              <a:ext uri="{FF2B5EF4-FFF2-40B4-BE49-F238E27FC236}">
                <a16:creationId xmlns:a16="http://schemas.microsoft.com/office/drawing/2014/main" id="{CC49BAA6-E6F9-870C-B05E-5220C32E1988}"/>
              </a:ext>
            </a:extLst>
          </p:cNvPr>
          <p:cNvSpPr txBox="1">
            <a:spLocks/>
          </p:cNvSpPr>
          <p:nvPr/>
        </p:nvSpPr>
        <p:spPr>
          <a:xfrm>
            <a:off x="8509740" y="2004951"/>
            <a:ext cx="2844060" cy="4165600"/>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Using the count plot along with the hue parameter I was able to generate analysis details comparing 2 columns of the dataset where the hue remained constant while the other one kept changing inside a loop.</a:t>
            </a:r>
          </a:p>
          <a:p>
            <a:endParaRPr lang="en-US" sz="2000" dirty="0"/>
          </a:p>
          <a:p>
            <a:r>
              <a:rPr lang="en-US" sz="2000" dirty="0"/>
              <a:t>The hue used in this plot is the “Gender” column showing the legend accordingly.</a:t>
            </a:r>
            <a:endParaRPr lang="en-IN" sz="2000" dirty="0"/>
          </a:p>
        </p:txBody>
      </p:sp>
    </p:spTree>
    <p:extLst>
      <p:ext uri="{BB962C8B-B14F-4D97-AF65-F5344CB8AC3E}">
        <p14:creationId xmlns:p14="http://schemas.microsoft.com/office/powerpoint/2010/main" val="4930392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FCF3F-3DA7-C66C-6E0F-DBC0853DDDF3}"/>
              </a:ext>
            </a:extLst>
          </p:cNvPr>
          <p:cNvSpPr>
            <a:spLocks noGrp="1"/>
          </p:cNvSpPr>
          <p:nvPr>
            <p:ph type="title"/>
          </p:nvPr>
        </p:nvSpPr>
        <p:spPr/>
        <p:txBody>
          <a:bodyPr/>
          <a:lstStyle/>
          <a:p>
            <a:r>
              <a:rPr lang="en-US" dirty="0"/>
              <a:t>Bivariate Analysis:</a:t>
            </a:r>
            <a:endParaRPr lang="en-IN" dirty="0"/>
          </a:p>
        </p:txBody>
      </p:sp>
      <p:pic>
        <p:nvPicPr>
          <p:cNvPr id="10" name="Content Placeholder 9">
            <a:extLst>
              <a:ext uri="{FF2B5EF4-FFF2-40B4-BE49-F238E27FC236}">
                <a16:creationId xmlns:a16="http://schemas.microsoft.com/office/drawing/2014/main" id="{2691DE90-2F88-31AC-C3C3-197EF11023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7963" y="744718"/>
            <a:ext cx="8182449" cy="6042581"/>
          </a:xfrm>
        </p:spPr>
      </p:pic>
      <p:sp>
        <p:nvSpPr>
          <p:cNvPr id="6" name="Text Placeholder 3">
            <a:extLst>
              <a:ext uri="{FF2B5EF4-FFF2-40B4-BE49-F238E27FC236}">
                <a16:creationId xmlns:a16="http://schemas.microsoft.com/office/drawing/2014/main" id="{4ABCCE14-7606-A77D-7683-2C151BDFDBD9}"/>
              </a:ext>
            </a:extLst>
          </p:cNvPr>
          <p:cNvSpPr txBox="1">
            <a:spLocks/>
          </p:cNvSpPr>
          <p:nvPr/>
        </p:nvSpPr>
        <p:spPr>
          <a:xfrm>
            <a:off x="8380412" y="1804633"/>
            <a:ext cx="2844060" cy="4165600"/>
          </a:xfrm>
          <a:prstGeom prst="rect">
            <a:avLst/>
          </a:prstGeom>
        </p:spPr>
        <p:txBody>
          <a:bodyPr>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Using the count plot along with the hue parameter I was able to generate analysis details comparing 2 columns of the dataset where the hue remained constant while the other one kept changing inside a loop.</a:t>
            </a:r>
          </a:p>
          <a:p>
            <a:endParaRPr lang="en-US" dirty="0"/>
          </a:p>
          <a:p>
            <a:r>
              <a:rPr lang="en-US" dirty="0"/>
              <a:t>The hue used in this plot is the “Age” column showing the legend accordingly.</a:t>
            </a:r>
            <a:endParaRPr lang="en-IN" dirty="0"/>
          </a:p>
          <a:p>
            <a:endParaRPr lang="en-IN" dirty="0"/>
          </a:p>
        </p:txBody>
      </p:sp>
    </p:spTree>
    <p:extLst>
      <p:ext uri="{BB962C8B-B14F-4D97-AF65-F5344CB8AC3E}">
        <p14:creationId xmlns:p14="http://schemas.microsoft.com/office/powerpoint/2010/main" val="32554636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6D54-F8B1-0DD3-E407-415814A7FA2E}"/>
              </a:ext>
            </a:extLst>
          </p:cNvPr>
          <p:cNvSpPr>
            <a:spLocks noGrp="1"/>
          </p:cNvSpPr>
          <p:nvPr>
            <p:ph type="title"/>
          </p:nvPr>
        </p:nvSpPr>
        <p:spPr/>
        <p:txBody>
          <a:bodyPr/>
          <a:lstStyle/>
          <a:p>
            <a:r>
              <a:rPr lang="en-US" dirty="0"/>
              <a:t>Bivariate Analysis:</a:t>
            </a:r>
            <a:endParaRPr lang="en-IN" dirty="0"/>
          </a:p>
        </p:txBody>
      </p:sp>
      <p:pic>
        <p:nvPicPr>
          <p:cNvPr id="5" name="Content Placeholder 4">
            <a:extLst>
              <a:ext uri="{FF2B5EF4-FFF2-40B4-BE49-F238E27FC236}">
                <a16:creationId xmlns:a16="http://schemas.microsoft.com/office/drawing/2014/main" id="{4AF6007B-9F30-3376-FA4F-614C8DCC9C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109" y="725865"/>
            <a:ext cx="8295588" cy="6042580"/>
          </a:xfrm>
        </p:spPr>
      </p:pic>
      <p:sp>
        <p:nvSpPr>
          <p:cNvPr id="6" name="Text Placeholder 3">
            <a:extLst>
              <a:ext uri="{FF2B5EF4-FFF2-40B4-BE49-F238E27FC236}">
                <a16:creationId xmlns:a16="http://schemas.microsoft.com/office/drawing/2014/main" id="{F4ABF9D6-7F9E-6651-E723-D13A20E94626}"/>
              </a:ext>
            </a:extLst>
          </p:cNvPr>
          <p:cNvSpPr txBox="1">
            <a:spLocks/>
          </p:cNvSpPr>
          <p:nvPr/>
        </p:nvSpPr>
        <p:spPr>
          <a:xfrm>
            <a:off x="8380412" y="1801920"/>
            <a:ext cx="2844060" cy="4165600"/>
          </a:xfrm>
          <a:prstGeom prst="rect">
            <a:avLst/>
          </a:prstGeom>
        </p:spPr>
        <p:txBody>
          <a:bodyPr>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Using the count plot along with the hue parameter I was able to generate analysis details comparing 2 columns of the dataset where the hue remained constant while the other one kept changing inside a loop.</a:t>
            </a:r>
          </a:p>
          <a:p>
            <a:endParaRPr lang="en-US"/>
          </a:p>
          <a:p>
            <a:r>
              <a:rPr lang="en-US"/>
              <a:t>The hue used in this plot is the “City” column showing the legend accordingly.</a:t>
            </a:r>
            <a:endParaRPr lang="en-IN"/>
          </a:p>
          <a:p>
            <a:endParaRPr lang="en-IN" dirty="0"/>
          </a:p>
        </p:txBody>
      </p:sp>
    </p:spTree>
    <p:extLst>
      <p:ext uri="{BB962C8B-B14F-4D97-AF65-F5344CB8AC3E}">
        <p14:creationId xmlns:p14="http://schemas.microsoft.com/office/powerpoint/2010/main" val="36761539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91888-21D6-B123-4CF2-41878B11E4F4}"/>
              </a:ext>
            </a:extLst>
          </p:cNvPr>
          <p:cNvSpPr>
            <a:spLocks noGrp="1"/>
          </p:cNvSpPr>
          <p:nvPr>
            <p:ph type="title"/>
          </p:nvPr>
        </p:nvSpPr>
        <p:spPr/>
        <p:txBody>
          <a:bodyPr/>
          <a:lstStyle/>
          <a:p>
            <a:r>
              <a:rPr lang="en-US" dirty="0"/>
              <a:t>Multivariate Analysis:</a:t>
            </a:r>
            <a:endParaRPr lang="en-IN" dirty="0"/>
          </a:p>
        </p:txBody>
      </p:sp>
      <p:pic>
        <p:nvPicPr>
          <p:cNvPr id="5" name="Content Placeholder 4">
            <a:extLst>
              <a:ext uri="{FF2B5EF4-FFF2-40B4-BE49-F238E27FC236}">
                <a16:creationId xmlns:a16="http://schemas.microsoft.com/office/drawing/2014/main" id="{19E01B2A-8184-270D-4AAE-6179A2B80D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499" y="1319754"/>
            <a:ext cx="7824247" cy="5288436"/>
          </a:xfrm>
        </p:spPr>
      </p:pic>
      <p:sp>
        <p:nvSpPr>
          <p:cNvPr id="6" name="Text Placeholder 3">
            <a:extLst>
              <a:ext uri="{FF2B5EF4-FFF2-40B4-BE49-F238E27FC236}">
                <a16:creationId xmlns:a16="http://schemas.microsoft.com/office/drawing/2014/main" id="{FD4D5F28-9A82-E655-A311-761C31843FE5}"/>
              </a:ext>
            </a:extLst>
          </p:cNvPr>
          <p:cNvSpPr txBox="1">
            <a:spLocks/>
          </p:cNvSpPr>
          <p:nvPr/>
        </p:nvSpPr>
        <p:spPr>
          <a:xfrm>
            <a:off x="8304212" y="1851339"/>
            <a:ext cx="2844060" cy="4165600"/>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I used the histogram after encoding all the columns of our dataset.</a:t>
            </a:r>
          </a:p>
          <a:p>
            <a:r>
              <a:rPr lang="en-US" sz="2000" dirty="0"/>
              <a:t>Since histogram only understand numeric values it would not have generated a diagrammatic representation of object datatype columns.</a:t>
            </a:r>
          </a:p>
          <a:p>
            <a:r>
              <a:rPr lang="en-US" sz="2000" dirty="0"/>
              <a:t>Once the encoding was complete the histograms showed the information.</a:t>
            </a:r>
            <a:endParaRPr lang="en-IN" sz="2000" dirty="0"/>
          </a:p>
        </p:txBody>
      </p:sp>
    </p:spTree>
    <p:extLst>
      <p:ext uri="{BB962C8B-B14F-4D97-AF65-F5344CB8AC3E}">
        <p14:creationId xmlns:p14="http://schemas.microsoft.com/office/powerpoint/2010/main" val="1899926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30B75-BE2C-FBEE-B728-C15150227583}"/>
              </a:ext>
            </a:extLst>
          </p:cNvPr>
          <p:cNvSpPr>
            <a:spLocks noGrp="1"/>
          </p:cNvSpPr>
          <p:nvPr>
            <p:ph type="title"/>
          </p:nvPr>
        </p:nvSpPr>
        <p:spPr/>
        <p:txBody>
          <a:bodyPr/>
          <a:lstStyle/>
          <a:p>
            <a:r>
              <a:rPr lang="en-US" dirty="0"/>
              <a:t>Multivariate Analysis:</a:t>
            </a:r>
            <a:endParaRPr lang="en-IN" dirty="0"/>
          </a:p>
        </p:txBody>
      </p:sp>
      <p:pic>
        <p:nvPicPr>
          <p:cNvPr id="5" name="Content Placeholder 4">
            <a:extLst>
              <a:ext uri="{FF2B5EF4-FFF2-40B4-BE49-F238E27FC236}">
                <a16:creationId xmlns:a16="http://schemas.microsoft.com/office/drawing/2014/main" id="{B0FD5C23-13C9-1C39-D64C-AB28010D7E5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4590" y="1300900"/>
            <a:ext cx="7603958" cy="5372616"/>
          </a:xfrm>
        </p:spPr>
      </p:pic>
      <p:sp>
        <p:nvSpPr>
          <p:cNvPr id="6" name="Text Placeholder 3">
            <a:extLst>
              <a:ext uri="{FF2B5EF4-FFF2-40B4-BE49-F238E27FC236}">
                <a16:creationId xmlns:a16="http://schemas.microsoft.com/office/drawing/2014/main" id="{9A6CE47D-7813-97BE-3725-B34BCB1B1878}"/>
              </a:ext>
            </a:extLst>
          </p:cNvPr>
          <p:cNvSpPr txBox="1">
            <a:spLocks/>
          </p:cNvSpPr>
          <p:nvPr/>
        </p:nvSpPr>
        <p:spPr>
          <a:xfrm>
            <a:off x="7997545" y="1524002"/>
            <a:ext cx="3841528" cy="44917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I used the heatmap on the encoded dataset to see the correlation details between the columns.</a:t>
            </a:r>
          </a:p>
          <a:p>
            <a:r>
              <a:rPr lang="en-US" sz="2000" dirty="0"/>
              <a:t>Even on the Jupyter Notebook the picture was too tiny however seeing the color combinations I was able to figure out that there is no multi collinearity concern between the columns.</a:t>
            </a:r>
            <a:endParaRPr lang="en-IN" sz="2000" dirty="0"/>
          </a:p>
        </p:txBody>
      </p:sp>
    </p:spTree>
    <p:extLst>
      <p:ext uri="{BB962C8B-B14F-4D97-AF65-F5344CB8AC3E}">
        <p14:creationId xmlns:p14="http://schemas.microsoft.com/office/powerpoint/2010/main" val="1945513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13D73-7277-F7E2-D585-DEB28B63FC1B}"/>
              </a:ext>
            </a:extLst>
          </p:cNvPr>
          <p:cNvSpPr>
            <a:spLocks noGrp="1"/>
          </p:cNvSpPr>
          <p:nvPr>
            <p:ph type="title"/>
          </p:nvPr>
        </p:nvSpPr>
        <p:spPr/>
        <p:txBody>
          <a:bodyPr/>
          <a:lstStyle/>
          <a:p>
            <a:r>
              <a:rPr lang="en-US" sz="4400" dirty="0"/>
              <a:t>Agenda:</a:t>
            </a:r>
            <a:endParaRPr lang="en-IN" dirty="0"/>
          </a:p>
        </p:txBody>
      </p:sp>
      <p:sp>
        <p:nvSpPr>
          <p:cNvPr id="3" name="Content Placeholder 2">
            <a:extLst>
              <a:ext uri="{FF2B5EF4-FFF2-40B4-BE49-F238E27FC236}">
                <a16:creationId xmlns:a16="http://schemas.microsoft.com/office/drawing/2014/main" id="{91234D5C-8907-AE2F-DA64-EF85411CDA9C}"/>
              </a:ext>
            </a:extLst>
          </p:cNvPr>
          <p:cNvSpPr>
            <a:spLocks noGrp="1"/>
          </p:cNvSpPr>
          <p:nvPr>
            <p:ph idx="1"/>
          </p:nvPr>
        </p:nvSpPr>
        <p:spPr/>
        <p:txBody>
          <a:bodyPr>
            <a:normAutofit/>
          </a:bodyPr>
          <a:lstStyle/>
          <a:p>
            <a:pPr>
              <a:lnSpc>
                <a:spcPct val="150000"/>
              </a:lnSpc>
            </a:pPr>
            <a:r>
              <a:rPr lang="en-US" sz="2000" dirty="0"/>
              <a:t>Introduction</a:t>
            </a:r>
          </a:p>
          <a:p>
            <a:pPr>
              <a:lnSpc>
                <a:spcPct val="150000"/>
              </a:lnSpc>
            </a:pPr>
            <a:r>
              <a:rPr lang="en-US" sz="2000" dirty="0"/>
              <a:t>Problem Statement</a:t>
            </a:r>
          </a:p>
          <a:p>
            <a:pPr>
              <a:lnSpc>
                <a:spcPct val="150000"/>
              </a:lnSpc>
            </a:pPr>
            <a:r>
              <a:rPr lang="en-US" sz="2000" dirty="0"/>
              <a:t>Objective</a:t>
            </a:r>
          </a:p>
          <a:p>
            <a:pPr>
              <a:lnSpc>
                <a:spcPct val="150000"/>
              </a:lnSpc>
            </a:pPr>
            <a:r>
              <a:rPr lang="en-US" sz="2000" dirty="0"/>
              <a:t>Exploratory Data Analysis (EDA)</a:t>
            </a:r>
          </a:p>
          <a:p>
            <a:pPr>
              <a:lnSpc>
                <a:spcPct val="150000"/>
              </a:lnSpc>
            </a:pPr>
            <a:r>
              <a:rPr lang="en-US" sz="2000" dirty="0"/>
              <a:t>Visualization</a:t>
            </a:r>
          </a:p>
          <a:p>
            <a:pPr>
              <a:lnSpc>
                <a:spcPct val="150000"/>
              </a:lnSpc>
            </a:pPr>
            <a:r>
              <a:rPr lang="en-US" sz="2000" dirty="0"/>
              <a:t>Inference</a:t>
            </a:r>
          </a:p>
          <a:p>
            <a:pPr>
              <a:lnSpc>
                <a:spcPct val="150000"/>
              </a:lnSpc>
            </a:pPr>
            <a:r>
              <a:rPr lang="en-US" sz="2000" dirty="0"/>
              <a:t>Future Work</a:t>
            </a:r>
          </a:p>
        </p:txBody>
      </p:sp>
    </p:spTree>
    <p:extLst>
      <p:ext uri="{BB962C8B-B14F-4D97-AF65-F5344CB8AC3E}">
        <p14:creationId xmlns:p14="http://schemas.microsoft.com/office/powerpoint/2010/main" val="33679952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FBFA1-AA9B-0360-13AF-1E3A0FB021CA}"/>
              </a:ext>
            </a:extLst>
          </p:cNvPr>
          <p:cNvSpPr>
            <a:spLocks noGrp="1"/>
          </p:cNvSpPr>
          <p:nvPr>
            <p:ph type="title"/>
          </p:nvPr>
        </p:nvSpPr>
        <p:spPr/>
        <p:txBody>
          <a:bodyPr/>
          <a:lstStyle/>
          <a:p>
            <a:r>
              <a:rPr lang="en-US" dirty="0"/>
              <a:t>Correlation between the columns:</a:t>
            </a:r>
            <a:endParaRPr lang="en-IN" dirty="0"/>
          </a:p>
        </p:txBody>
      </p:sp>
      <p:pic>
        <p:nvPicPr>
          <p:cNvPr id="5" name="Content Placeholder 4">
            <a:extLst>
              <a:ext uri="{FF2B5EF4-FFF2-40B4-BE49-F238E27FC236}">
                <a16:creationId xmlns:a16="http://schemas.microsoft.com/office/drawing/2014/main" id="{F3313C94-5793-00DA-CF6E-8EB79D6CE9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5012" y="1443789"/>
            <a:ext cx="7587914" cy="5049086"/>
          </a:xfrm>
        </p:spPr>
      </p:pic>
      <p:sp>
        <p:nvSpPr>
          <p:cNvPr id="6" name="Text Placeholder 3">
            <a:extLst>
              <a:ext uri="{FF2B5EF4-FFF2-40B4-BE49-F238E27FC236}">
                <a16:creationId xmlns:a16="http://schemas.microsoft.com/office/drawing/2014/main" id="{9E9AE8B1-3BA4-7433-0024-2FA7ECFC0B14}"/>
              </a:ext>
            </a:extLst>
          </p:cNvPr>
          <p:cNvSpPr txBox="1">
            <a:spLocks/>
          </p:cNvSpPr>
          <p:nvPr/>
        </p:nvSpPr>
        <p:spPr>
          <a:xfrm>
            <a:off x="8363035" y="1511201"/>
            <a:ext cx="3375598" cy="416560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With the help of correlation technique I generated separate bar plots to check the positive and negative correlation details in our dataset.</a:t>
            </a:r>
          </a:p>
          <a:p>
            <a:r>
              <a:rPr lang="en-US" sz="1800" dirty="0"/>
              <a:t>Positive correlation - A correlation of +1 indicates a perfect positive correlation, meaning that both variables move in the same direction together.</a:t>
            </a:r>
          </a:p>
          <a:p>
            <a:r>
              <a:rPr lang="en-US" sz="1800" dirty="0"/>
              <a:t>Negative correlation - A correlation of –1 indicates a perfect negative correlation, meaning that as one variable goes up, the other goes down.</a:t>
            </a:r>
            <a:endParaRPr lang="en-IN" sz="1800" dirty="0"/>
          </a:p>
        </p:txBody>
      </p:sp>
    </p:spTree>
    <p:extLst>
      <p:ext uri="{BB962C8B-B14F-4D97-AF65-F5344CB8AC3E}">
        <p14:creationId xmlns:p14="http://schemas.microsoft.com/office/powerpoint/2010/main" val="1650267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6A387-6D71-C348-3163-6D46385D30D3}"/>
              </a:ext>
            </a:extLst>
          </p:cNvPr>
          <p:cNvSpPr>
            <a:spLocks noGrp="1"/>
          </p:cNvSpPr>
          <p:nvPr>
            <p:ph type="title"/>
          </p:nvPr>
        </p:nvSpPr>
        <p:spPr/>
        <p:txBody>
          <a:bodyPr/>
          <a:lstStyle/>
          <a:p>
            <a:r>
              <a:rPr lang="en-US" dirty="0"/>
              <a:t>Inference</a:t>
            </a:r>
            <a:endParaRPr lang="en-IN" dirty="0"/>
          </a:p>
        </p:txBody>
      </p:sp>
      <p:sp>
        <p:nvSpPr>
          <p:cNvPr id="3" name="Content Placeholder 2">
            <a:extLst>
              <a:ext uri="{FF2B5EF4-FFF2-40B4-BE49-F238E27FC236}">
                <a16:creationId xmlns:a16="http://schemas.microsoft.com/office/drawing/2014/main" id="{E6E6F465-A129-3B64-1650-5094F51E4807}"/>
              </a:ext>
            </a:extLst>
          </p:cNvPr>
          <p:cNvSpPr>
            <a:spLocks noGrp="1"/>
          </p:cNvSpPr>
          <p:nvPr>
            <p:ph idx="1"/>
          </p:nvPr>
        </p:nvSpPr>
        <p:spPr>
          <a:xfrm>
            <a:off x="838200" y="1540042"/>
            <a:ext cx="10515600" cy="4636921"/>
          </a:xfrm>
        </p:spPr>
        <p:txBody>
          <a:bodyPr>
            <a:normAutofit fontScale="70000" lnSpcReduction="20000"/>
          </a:bodyPr>
          <a:lstStyle/>
          <a:p>
            <a:pPr>
              <a:buFont typeface="Wingdings" panose="05000000000000000000" pitchFamily="2" charset="2"/>
              <a:buChar char="q"/>
            </a:pPr>
            <a:r>
              <a:rPr lang="en-US" sz="2800" dirty="0"/>
              <a:t>Based on overall observations the first 47 features provide insights on how e-retail is helpful and growing based on customer inputs. The data explained how the online platform has been used more often in which CITY, PIN CODE, AGE etc. It also showed us that in some factors there is less importance given to contribute to the success of an e-commerce store, so based on that we could remove those factors and keep all the important factors. Also we could improve on some factors that influence the online customers repeat purchase intention.</a:t>
            </a:r>
          </a:p>
          <a:p>
            <a:pPr>
              <a:buFont typeface="Wingdings" panose="05000000000000000000" pitchFamily="2" charset="2"/>
              <a:buChar char="q"/>
            </a:pPr>
            <a:r>
              <a:rPr lang="en-US" sz="2800" dirty="0"/>
              <a:t>Apart from the first 47 features the rest of the features showed which online platform has been used more based on the success factors. Based on the case study for customer activation and retention, Amazon is the most reliable and has been fulfilled all the customer requirements. After Amazon the data showed Flipkart has been used more for online shopping.</a:t>
            </a:r>
          </a:p>
          <a:p>
            <a:pPr>
              <a:buFont typeface="Wingdings" panose="05000000000000000000" pitchFamily="2" charset="2"/>
              <a:buChar char="q"/>
            </a:pPr>
            <a:r>
              <a:rPr lang="en-US" sz="2800" dirty="0"/>
              <a:t>The case study from Indian e-commerce customers showed Amazon and Flipkart has been used mostly for Online Shopping and most recommended by Friends. So based on the research factors Amazon and Flipkart are the e-commerce platform which are having the combination of both utilitarian and hedonistic values to keep the repeat purchase intention (loyalty) positively.</a:t>
            </a:r>
            <a:endParaRPr lang="en-IN" sz="2800" dirty="0"/>
          </a:p>
          <a:p>
            <a:endParaRPr lang="en-IN" dirty="0"/>
          </a:p>
        </p:txBody>
      </p:sp>
    </p:spTree>
    <p:extLst>
      <p:ext uri="{BB962C8B-B14F-4D97-AF65-F5344CB8AC3E}">
        <p14:creationId xmlns:p14="http://schemas.microsoft.com/office/powerpoint/2010/main" val="1664475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CF84E-EA95-5FBF-2880-DD601DF80E15}"/>
              </a:ext>
            </a:extLst>
          </p:cNvPr>
          <p:cNvSpPr>
            <a:spLocks noGrp="1"/>
          </p:cNvSpPr>
          <p:nvPr>
            <p:ph type="title"/>
          </p:nvPr>
        </p:nvSpPr>
        <p:spPr/>
        <p:txBody>
          <a:bodyPr/>
          <a:lstStyle/>
          <a:p>
            <a:r>
              <a:rPr lang="en-IN" dirty="0"/>
              <a:t>1. Amazon.com</a:t>
            </a:r>
          </a:p>
        </p:txBody>
      </p:sp>
      <p:pic>
        <p:nvPicPr>
          <p:cNvPr id="4" name="Content Placeholder 3">
            <a:extLst>
              <a:ext uri="{FF2B5EF4-FFF2-40B4-BE49-F238E27FC236}">
                <a16:creationId xmlns:a16="http://schemas.microsoft.com/office/drawing/2014/main" id="{3A6C77E2-0813-342C-4A53-A39728DC8F2B}"/>
              </a:ext>
            </a:extLst>
          </p:cNvPr>
          <p:cNvPicPr>
            <a:picLocks noGrp="1" noChangeAspect="1"/>
          </p:cNvPicPr>
          <p:nvPr>
            <p:ph idx="1"/>
          </p:nvPr>
        </p:nvPicPr>
        <p:blipFill>
          <a:blip r:embed="rId2"/>
          <a:stretch>
            <a:fillRect/>
          </a:stretch>
        </p:blipFill>
        <p:spPr>
          <a:xfrm>
            <a:off x="4090707" y="3434449"/>
            <a:ext cx="4010585" cy="1543265"/>
          </a:xfrm>
          <a:prstGeom prst="rect">
            <a:avLst/>
          </a:prstGeom>
        </p:spPr>
      </p:pic>
      <p:sp>
        <p:nvSpPr>
          <p:cNvPr id="5" name="Text Placeholder 22">
            <a:extLst>
              <a:ext uri="{FF2B5EF4-FFF2-40B4-BE49-F238E27FC236}">
                <a16:creationId xmlns:a16="http://schemas.microsoft.com/office/drawing/2014/main" id="{241C6153-FA62-0925-27AF-77B02B4AFEEE}"/>
              </a:ext>
            </a:extLst>
          </p:cNvPr>
          <p:cNvSpPr txBox="1">
            <a:spLocks/>
          </p:cNvSpPr>
          <p:nvPr/>
        </p:nvSpPr>
        <p:spPr>
          <a:xfrm>
            <a:off x="7479294" y="1963821"/>
            <a:ext cx="4559691"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1">
            <a:extLst>
              <a:ext uri="{FF2B5EF4-FFF2-40B4-BE49-F238E27FC236}">
                <a16:creationId xmlns:a16="http://schemas.microsoft.com/office/drawing/2014/main" id="{B909662D-DF1E-EC5E-3399-7E849295E395}"/>
              </a:ext>
            </a:extLst>
          </p:cNvPr>
          <p:cNvSpPr txBox="1">
            <a:spLocks/>
          </p:cNvSpPr>
          <p:nvPr/>
        </p:nvSpPr>
        <p:spPr>
          <a:xfrm>
            <a:off x="702121" y="1491916"/>
            <a:ext cx="6777173" cy="473910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dirty="0"/>
              <a:t>To be improved:</a:t>
            </a:r>
          </a:p>
          <a:p>
            <a:pPr marL="0" indent="0">
              <a:lnSpc>
                <a:spcPct val="100000"/>
              </a:lnSpc>
              <a:spcBef>
                <a:spcPts val="0"/>
              </a:spcBef>
              <a:buFont typeface="Arial" panose="020B0604020202020204" pitchFamily="34" charset="0"/>
              <a:buNone/>
            </a:pPr>
            <a:r>
              <a:rPr lang="en-US" sz="2000" dirty="0"/>
              <a:t>1. During promotions, try to give a disturbance free shopping experience to customers.</a:t>
            </a:r>
          </a:p>
          <a:p>
            <a:pPr marL="0" indent="0">
              <a:lnSpc>
                <a:spcPct val="100000"/>
              </a:lnSpc>
              <a:spcBef>
                <a:spcPts val="0"/>
              </a:spcBef>
              <a:buFont typeface="Arial" panose="020B0604020202020204" pitchFamily="34" charset="0"/>
              <a:buNone/>
            </a:pPr>
            <a:r>
              <a:rPr lang="en-US" sz="2000" dirty="0"/>
              <a:t>2. Give more payment options to customers.</a:t>
            </a:r>
          </a:p>
          <a:p>
            <a:pPr marL="0" indent="0">
              <a:lnSpc>
                <a:spcPct val="100000"/>
              </a:lnSpc>
              <a:spcBef>
                <a:spcPts val="0"/>
              </a:spcBef>
              <a:buFont typeface="Arial" panose="020B0604020202020204" pitchFamily="34" charset="0"/>
              <a:buNone/>
            </a:pPr>
            <a:r>
              <a:rPr lang="en-US" sz="2000" dirty="0"/>
              <a:t>3. Try to give price early during promotion.</a:t>
            </a:r>
          </a:p>
          <a:p>
            <a:pPr marL="0" indent="0">
              <a:lnSpc>
                <a:spcPct val="100000"/>
              </a:lnSpc>
              <a:spcBef>
                <a:spcPts val="0"/>
              </a:spcBef>
              <a:buFont typeface="Arial" panose="020B0604020202020204" pitchFamily="34" charset="0"/>
              <a:buNone/>
            </a:pPr>
            <a:r>
              <a:rPr lang="en-US" sz="2000" dirty="0"/>
              <a:t>4. Reduce the delivery time of the products.</a:t>
            </a:r>
            <a:br>
              <a:rPr lang="en-US" sz="2000" dirty="0"/>
            </a:br>
            <a:endParaRPr lang="en-US" sz="2000" dirty="0"/>
          </a:p>
          <a:p>
            <a:pPr>
              <a:lnSpc>
                <a:spcPct val="100000"/>
              </a:lnSpc>
              <a:spcBef>
                <a:spcPts val="0"/>
              </a:spcBef>
            </a:pPr>
            <a:r>
              <a:rPr lang="en-US" sz="2000" b="1" dirty="0"/>
              <a:t>Positive feedback summary:</a:t>
            </a:r>
          </a:p>
          <a:p>
            <a:pPr marL="0" indent="0">
              <a:lnSpc>
                <a:spcPct val="100000"/>
              </a:lnSpc>
              <a:spcBef>
                <a:spcPts val="0"/>
              </a:spcBef>
              <a:buFont typeface="Arial" panose="020B0604020202020204" pitchFamily="34" charset="0"/>
              <a:buNone/>
            </a:pPr>
            <a:r>
              <a:rPr lang="en-US" sz="2000" dirty="0"/>
              <a:t>1. Convenient to use and also a good website for shopping.</a:t>
            </a:r>
          </a:p>
          <a:p>
            <a:pPr marL="0" indent="0">
              <a:lnSpc>
                <a:spcPct val="100000"/>
              </a:lnSpc>
              <a:spcBef>
                <a:spcPts val="0"/>
              </a:spcBef>
              <a:buFont typeface="Arial" panose="020B0604020202020204" pitchFamily="34" charset="0"/>
              <a:buNone/>
            </a:pPr>
            <a:r>
              <a:rPr lang="en-US" sz="2000" dirty="0"/>
              <a:t>2. Fast delivery of products.</a:t>
            </a:r>
          </a:p>
          <a:p>
            <a:pPr marL="0" indent="0">
              <a:lnSpc>
                <a:spcPct val="100000"/>
              </a:lnSpc>
              <a:spcBef>
                <a:spcPts val="0"/>
              </a:spcBef>
              <a:buFont typeface="Arial" panose="020B0604020202020204" pitchFamily="34" charset="0"/>
              <a:buNone/>
            </a:pPr>
            <a:r>
              <a:rPr lang="en-US" sz="2000" dirty="0"/>
              <a:t>3. Availability of complete information of the products.</a:t>
            </a:r>
          </a:p>
          <a:p>
            <a:pPr marL="0" indent="0">
              <a:lnSpc>
                <a:spcPct val="100000"/>
              </a:lnSpc>
              <a:spcBef>
                <a:spcPts val="0"/>
              </a:spcBef>
              <a:buFont typeface="Arial" panose="020B0604020202020204" pitchFamily="34" charset="0"/>
              <a:buNone/>
            </a:pPr>
            <a:r>
              <a:rPr lang="en-US" sz="2000" dirty="0"/>
              <a:t>4. Presence of online assistance through multi-channels.</a:t>
            </a:r>
          </a:p>
          <a:p>
            <a:pPr marL="0" indent="0">
              <a:lnSpc>
                <a:spcPct val="100000"/>
              </a:lnSpc>
              <a:spcBef>
                <a:spcPts val="0"/>
              </a:spcBef>
              <a:buFont typeface="Arial" panose="020B0604020202020204" pitchFamily="34" charset="0"/>
              <a:buNone/>
            </a:pPr>
            <a:r>
              <a:rPr lang="en-US" sz="2000" dirty="0"/>
              <a:t>5. Reliable website or app, perceived trustworthiness.</a:t>
            </a:r>
            <a:endParaRPr lang="en-IN" sz="2000" dirty="0"/>
          </a:p>
        </p:txBody>
      </p:sp>
    </p:spTree>
    <p:extLst>
      <p:ext uri="{BB962C8B-B14F-4D97-AF65-F5344CB8AC3E}">
        <p14:creationId xmlns:p14="http://schemas.microsoft.com/office/powerpoint/2010/main" val="25936050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0CF76-F3FE-2D4C-6E6A-C6E306F75D24}"/>
              </a:ext>
            </a:extLst>
          </p:cNvPr>
          <p:cNvSpPr>
            <a:spLocks noGrp="1"/>
          </p:cNvSpPr>
          <p:nvPr>
            <p:ph type="title"/>
          </p:nvPr>
        </p:nvSpPr>
        <p:spPr/>
        <p:txBody>
          <a:bodyPr/>
          <a:lstStyle/>
          <a:p>
            <a:r>
              <a:rPr lang="en-IN" dirty="0"/>
              <a:t>2. Flipkart.com</a:t>
            </a:r>
          </a:p>
        </p:txBody>
      </p:sp>
      <p:pic>
        <p:nvPicPr>
          <p:cNvPr id="4" name="Content Placeholder 3">
            <a:extLst>
              <a:ext uri="{FF2B5EF4-FFF2-40B4-BE49-F238E27FC236}">
                <a16:creationId xmlns:a16="http://schemas.microsoft.com/office/drawing/2014/main" id="{64174CD0-E53C-7390-C30A-34D643FA89AD}"/>
              </a:ext>
            </a:extLst>
          </p:cNvPr>
          <p:cNvPicPr>
            <a:picLocks noGrp="1" noChangeAspect="1"/>
          </p:cNvPicPr>
          <p:nvPr>
            <p:ph idx="1"/>
          </p:nvPr>
        </p:nvPicPr>
        <p:blipFill>
          <a:blip r:embed="rId2"/>
          <a:stretch>
            <a:fillRect/>
          </a:stretch>
        </p:blipFill>
        <p:spPr>
          <a:xfrm>
            <a:off x="4319339" y="3348712"/>
            <a:ext cx="3553321" cy="1714739"/>
          </a:xfrm>
          <a:prstGeom prst="rect">
            <a:avLst/>
          </a:prstGeom>
        </p:spPr>
      </p:pic>
      <p:sp>
        <p:nvSpPr>
          <p:cNvPr id="5" name="Text Placeholder 3">
            <a:extLst>
              <a:ext uri="{FF2B5EF4-FFF2-40B4-BE49-F238E27FC236}">
                <a16:creationId xmlns:a16="http://schemas.microsoft.com/office/drawing/2014/main" id="{F5F13E27-D928-C936-8D7F-32DC667C2FAD}"/>
              </a:ext>
            </a:extLst>
          </p:cNvPr>
          <p:cNvSpPr txBox="1">
            <a:spLocks/>
          </p:cNvSpPr>
          <p:nvPr/>
        </p:nvSpPr>
        <p:spPr>
          <a:xfrm>
            <a:off x="7491662" y="1803400"/>
            <a:ext cx="4565219"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
            <a:extLst>
              <a:ext uri="{FF2B5EF4-FFF2-40B4-BE49-F238E27FC236}">
                <a16:creationId xmlns:a16="http://schemas.microsoft.com/office/drawing/2014/main" id="{06A3A85D-9F60-EBA1-D496-B19D847BA556}"/>
              </a:ext>
            </a:extLst>
          </p:cNvPr>
          <p:cNvSpPr txBox="1">
            <a:spLocks/>
          </p:cNvSpPr>
          <p:nvPr/>
        </p:nvSpPr>
        <p:spPr>
          <a:xfrm>
            <a:off x="380216" y="1453425"/>
            <a:ext cx="7617394" cy="50170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dirty="0"/>
              <a:t>To be improved:</a:t>
            </a:r>
          </a:p>
          <a:p>
            <a:pPr marL="0" indent="0">
              <a:lnSpc>
                <a:spcPct val="100000"/>
              </a:lnSpc>
              <a:spcBef>
                <a:spcPts val="0"/>
              </a:spcBef>
              <a:buFont typeface="Arial" panose="020B0604020202020204" pitchFamily="34" charset="0"/>
              <a:buNone/>
            </a:pPr>
            <a:r>
              <a:rPr lang="en-US" sz="2000" dirty="0"/>
              <a:t>1. During promotions, try to give a disturbance free shopping experience to customers.</a:t>
            </a:r>
          </a:p>
          <a:p>
            <a:pPr marL="0" indent="0">
              <a:lnSpc>
                <a:spcPct val="100000"/>
              </a:lnSpc>
              <a:spcBef>
                <a:spcPts val="0"/>
              </a:spcBef>
              <a:buFont typeface="Arial" panose="020B0604020202020204" pitchFamily="34" charset="0"/>
              <a:buNone/>
            </a:pPr>
            <a:r>
              <a:rPr lang="en-US" sz="2000" dirty="0"/>
              <a:t>2. Give more payment options to customers.</a:t>
            </a:r>
          </a:p>
          <a:p>
            <a:pPr marL="0" indent="0">
              <a:lnSpc>
                <a:spcPct val="100000"/>
              </a:lnSpc>
              <a:spcBef>
                <a:spcPts val="0"/>
              </a:spcBef>
              <a:buFont typeface="Arial" panose="020B0604020202020204" pitchFamily="34" charset="0"/>
              <a:buNone/>
            </a:pPr>
            <a:r>
              <a:rPr lang="en-US" sz="2000" dirty="0"/>
              <a:t>3. Try to give the price early during promotion.</a:t>
            </a:r>
          </a:p>
          <a:p>
            <a:pPr marL="0" indent="0">
              <a:lnSpc>
                <a:spcPct val="100000"/>
              </a:lnSpc>
              <a:spcBef>
                <a:spcPts val="0"/>
              </a:spcBef>
              <a:buFont typeface="Arial" panose="020B0604020202020204" pitchFamily="34" charset="0"/>
              <a:buNone/>
            </a:pPr>
            <a:r>
              <a:rPr lang="en-US" sz="2000" dirty="0"/>
              <a:t>4. Reduce the delivery time of the products.</a:t>
            </a:r>
          </a:p>
          <a:p>
            <a:pPr marL="0" indent="0">
              <a:lnSpc>
                <a:spcPct val="100000"/>
              </a:lnSpc>
              <a:spcBef>
                <a:spcPts val="0"/>
              </a:spcBef>
              <a:buFont typeface="Arial" panose="020B0604020202020204" pitchFamily="34" charset="0"/>
              <a:buNone/>
            </a:pPr>
            <a:r>
              <a:rPr lang="en-US" sz="2000" dirty="0"/>
              <a:t>5. Flipkart and Amazon almost share the same feedbacks with varying percentages as the only difference.</a:t>
            </a:r>
            <a:br>
              <a:rPr lang="en-US" sz="2000" dirty="0"/>
            </a:br>
            <a:endParaRPr lang="en-US" sz="2000" dirty="0"/>
          </a:p>
          <a:p>
            <a:pPr>
              <a:lnSpc>
                <a:spcPct val="100000"/>
              </a:lnSpc>
              <a:spcBef>
                <a:spcPts val="0"/>
              </a:spcBef>
            </a:pPr>
            <a:r>
              <a:rPr lang="en-US" sz="2000" b="1" dirty="0"/>
              <a:t>Positive feedback summary:</a:t>
            </a:r>
          </a:p>
          <a:p>
            <a:pPr marL="0" indent="0">
              <a:lnSpc>
                <a:spcPct val="100000"/>
              </a:lnSpc>
              <a:spcBef>
                <a:spcPts val="0"/>
              </a:spcBef>
              <a:buFont typeface="Arial" panose="020B0604020202020204" pitchFamily="34" charset="0"/>
              <a:buNone/>
            </a:pPr>
            <a:r>
              <a:rPr lang="en-US" sz="2000" dirty="0"/>
              <a:t>1. Convenient to use and also a good website for shopping.</a:t>
            </a:r>
          </a:p>
          <a:p>
            <a:pPr marL="0" indent="0">
              <a:lnSpc>
                <a:spcPct val="100000"/>
              </a:lnSpc>
              <a:spcBef>
                <a:spcPts val="0"/>
              </a:spcBef>
              <a:buFont typeface="Arial" panose="020B0604020202020204" pitchFamily="34" charset="0"/>
              <a:buNone/>
            </a:pPr>
            <a:r>
              <a:rPr lang="en-US" sz="2000" dirty="0"/>
              <a:t>2. Fast delivery of products.</a:t>
            </a:r>
          </a:p>
          <a:p>
            <a:pPr marL="0" indent="0">
              <a:lnSpc>
                <a:spcPct val="100000"/>
              </a:lnSpc>
              <a:spcBef>
                <a:spcPts val="0"/>
              </a:spcBef>
              <a:buFont typeface="Arial" panose="020B0604020202020204" pitchFamily="34" charset="0"/>
              <a:buNone/>
            </a:pPr>
            <a:r>
              <a:rPr lang="en-US" sz="2000" dirty="0"/>
              <a:t>3. Availability of complete information of the products.</a:t>
            </a:r>
          </a:p>
          <a:p>
            <a:pPr marL="0" indent="0">
              <a:lnSpc>
                <a:spcPct val="100000"/>
              </a:lnSpc>
              <a:spcBef>
                <a:spcPts val="0"/>
              </a:spcBef>
              <a:buFont typeface="Arial" panose="020B0604020202020204" pitchFamily="34" charset="0"/>
              <a:buNone/>
            </a:pPr>
            <a:r>
              <a:rPr lang="en-US" sz="2000" dirty="0"/>
              <a:t>4. Presence of online assistance through multi-channels.</a:t>
            </a:r>
          </a:p>
          <a:p>
            <a:pPr marL="0" indent="0">
              <a:lnSpc>
                <a:spcPct val="100000"/>
              </a:lnSpc>
              <a:spcBef>
                <a:spcPts val="0"/>
              </a:spcBef>
              <a:buFont typeface="Arial" panose="020B0604020202020204" pitchFamily="34" charset="0"/>
              <a:buNone/>
            </a:pPr>
            <a:r>
              <a:rPr lang="en-US" sz="2000" dirty="0"/>
              <a:t>5. Reliable website or app, perceived trustworthiness.</a:t>
            </a:r>
          </a:p>
          <a:p>
            <a:pPr marL="0" indent="0">
              <a:lnSpc>
                <a:spcPct val="100000"/>
              </a:lnSpc>
              <a:spcBef>
                <a:spcPts val="0"/>
              </a:spcBef>
              <a:buFont typeface="Arial" panose="020B0604020202020204" pitchFamily="34" charset="0"/>
              <a:buNone/>
            </a:pPr>
            <a:r>
              <a:rPr lang="en-US" sz="2000" dirty="0"/>
              <a:t>6. Wild variety of products to offer.</a:t>
            </a:r>
            <a:endParaRPr lang="en-IN" sz="2000" dirty="0"/>
          </a:p>
        </p:txBody>
      </p:sp>
    </p:spTree>
    <p:extLst>
      <p:ext uri="{BB962C8B-B14F-4D97-AF65-F5344CB8AC3E}">
        <p14:creationId xmlns:p14="http://schemas.microsoft.com/office/powerpoint/2010/main" val="2572217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CB281-8C83-8DAF-28C3-17B2666814D5}"/>
              </a:ext>
            </a:extLst>
          </p:cNvPr>
          <p:cNvSpPr>
            <a:spLocks noGrp="1"/>
          </p:cNvSpPr>
          <p:nvPr>
            <p:ph type="title"/>
          </p:nvPr>
        </p:nvSpPr>
        <p:spPr/>
        <p:txBody>
          <a:bodyPr/>
          <a:lstStyle/>
          <a:p>
            <a:r>
              <a:rPr lang="en-IN" dirty="0"/>
              <a:t>3. Myntra.com</a:t>
            </a:r>
          </a:p>
        </p:txBody>
      </p:sp>
      <p:sp>
        <p:nvSpPr>
          <p:cNvPr id="3" name="Content Placeholder 2">
            <a:extLst>
              <a:ext uri="{FF2B5EF4-FFF2-40B4-BE49-F238E27FC236}">
                <a16:creationId xmlns:a16="http://schemas.microsoft.com/office/drawing/2014/main" id="{DC6F1A36-F172-55B0-E981-027F940EBEC5}"/>
              </a:ext>
            </a:extLst>
          </p:cNvPr>
          <p:cNvSpPr>
            <a:spLocks noGrp="1"/>
          </p:cNvSpPr>
          <p:nvPr>
            <p:ph idx="1"/>
          </p:nvPr>
        </p:nvSpPr>
        <p:spPr>
          <a:xfrm>
            <a:off x="462406" y="1531666"/>
            <a:ext cx="7260930" cy="4863933"/>
          </a:xfrm>
        </p:spPr>
        <p:txBody>
          <a:bodyPr>
            <a:normAutofit fontScale="70000" lnSpcReduction="20000"/>
          </a:bodyPr>
          <a:lstStyle/>
          <a:p>
            <a:pPr>
              <a:lnSpc>
                <a:spcPct val="120000"/>
              </a:lnSpc>
              <a:spcBef>
                <a:spcPts val="0"/>
              </a:spcBef>
              <a:buFont typeface="Courier New" panose="02070309020205020404" pitchFamily="49" charset="0"/>
              <a:buChar char="o"/>
            </a:pPr>
            <a:r>
              <a:rPr lang="en-US" sz="2800" b="1" dirty="0"/>
              <a:t>To be improved:</a:t>
            </a:r>
          </a:p>
          <a:p>
            <a:pPr marL="0" indent="0">
              <a:lnSpc>
                <a:spcPct val="120000"/>
              </a:lnSpc>
              <a:spcBef>
                <a:spcPts val="0"/>
              </a:spcBef>
              <a:buNone/>
            </a:pPr>
            <a:r>
              <a:rPr lang="en-US" sz="2800" dirty="0"/>
              <a:t>1. During promotions, try to give a disturbance free shopping experience to customers.</a:t>
            </a:r>
          </a:p>
          <a:p>
            <a:pPr marL="0" indent="0">
              <a:lnSpc>
                <a:spcPct val="120000"/>
              </a:lnSpc>
              <a:spcBef>
                <a:spcPts val="0"/>
              </a:spcBef>
              <a:buNone/>
            </a:pPr>
            <a:r>
              <a:rPr lang="en-US" sz="2800" dirty="0"/>
              <a:t>2. Try to give the price early during promotions.</a:t>
            </a:r>
          </a:p>
          <a:p>
            <a:pPr marL="0" indent="0">
              <a:lnSpc>
                <a:spcPct val="120000"/>
              </a:lnSpc>
              <a:spcBef>
                <a:spcPts val="0"/>
              </a:spcBef>
              <a:buNone/>
            </a:pPr>
            <a:r>
              <a:rPr lang="en-US" sz="2800" dirty="0"/>
              <a:t>3. Reduce the delivery time of the products during promotions.</a:t>
            </a:r>
            <a:br>
              <a:rPr lang="en-US" sz="2800" dirty="0"/>
            </a:br>
            <a:endParaRPr lang="en-US" sz="2800" dirty="0"/>
          </a:p>
          <a:p>
            <a:pPr>
              <a:lnSpc>
                <a:spcPct val="120000"/>
              </a:lnSpc>
              <a:spcBef>
                <a:spcPts val="0"/>
              </a:spcBef>
              <a:buFont typeface="Courier New" panose="02070309020205020404" pitchFamily="49" charset="0"/>
              <a:buChar char="o"/>
            </a:pPr>
            <a:r>
              <a:rPr lang="en-US" sz="2800" b="1" dirty="0"/>
              <a:t>Positive feedback summary:</a:t>
            </a:r>
          </a:p>
          <a:p>
            <a:pPr marL="0" indent="0">
              <a:lnSpc>
                <a:spcPct val="120000"/>
              </a:lnSpc>
              <a:spcBef>
                <a:spcPts val="0"/>
              </a:spcBef>
              <a:buNone/>
            </a:pPr>
            <a:r>
              <a:rPr lang="en-US" sz="2800" dirty="0"/>
              <a:t>1. Convenient to use and also a good website.</a:t>
            </a:r>
          </a:p>
          <a:p>
            <a:pPr marL="0" indent="0">
              <a:lnSpc>
                <a:spcPct val="120000"/>
              </a:lnSpc>
              <a:spcBef>
                <a:spcPts val="0"/>
              </a:spcBef>
              <a:buNone/>
            </a:pPr>
            <a:r>
              <a:rPr lang="en-US" sz="2800" dirty="0"/>
              <a:t>2. Availability of several payment options.</a:t>
            </a:r>
          </a:p>
          <a:p>
            <a:pPr marL="0" indent="0">
              <a:lnSpc>
                <a:spcPct val="120000"/>
              </a:lnSpc>
              <a:spcBef>
                <a:spcPts val="0"/>
              </a:spcBef>
              <a:buNone/>
            </a:pPr>
            <a:r>
              <a:rPr lang="en-US" sz="2800" dirty="0"/>
              <a:t>3. Faster products delivery.</a:t>
            </a:r>
          </a:p>
          <a:p>
            <a:pPr marL="0" indent="0">
              <a:lnSpc>
                <a:spcPct val="120000"/>
              </a:lnSpc>
              <a:spcBef>
                <a:spcPts val="0"/>
              </a:spcBef>
              <a:buNone/>
            </a:pPr>
            <a:r>
              <a:rPr lang="en-US" sz="2800" dirty="0"/>
              <a:t>4. Complete information of products available.</a:t>
            </a:r>
          </a:p>
          <a:p>
            <a:pPr marL="0" indent="0">
              <a:lnSpc>
                <a:spcPct val="120000"/>
              </a:lnSpc>
              <a:spcBef>
                <a:spcPts val="0"/>
              </a:spcBef>
              <a:buNone/>
            </a:pPr>
            <a:r>
              <a:rPr lang="en-US" sz="2800" dirty="0"/>
              <a:t>5. Reliable website or app, perceived trustworthiness.</a:t>
            </a:r>
          </a:p>
          <a:p>
            <a:pPr marL="0" indent="0">
              <a:lnSpc>
                <a:spcPct val="120000"/>
              </a:lnSpc>
              <a:spcBef>
                <a:spcPts val="0"/>
              </a:spcBef>
              <a:buNone/>
            </a:pPr>
            <a:r>
              <a:rPr lang="en-US" sz="2800" dirty="0"/>
              <a:t>6. Wild variety of product to offer</a:t>
            </a:r>
            <a:endParaRPr lang="en-IN" sz="2800" dirty="0"/>
          </a:p>
          <a:p>
            <a:endParaRPr lang="en-IN" dirty="0"/>
          </a:p>
        </p:txBody>
      </p:sp>
      <p:pic>
        <p:nvPicPr>
          <p:cNvPr id="4" name="Picture 3">
            <a:extLst>
              <a:ext uri="{FF2B5EF4-FFF2-40B4-BE49-F238E27FC236}">
                <a16:creationId xmlns:a16="http://schemas.microsoft.com/office/drawing/2014/main" id="{C222F63B-3D84-2523-6566-2E45FA465E9E}"/>
              </a:ext>
            </a:extLst>
          </p:cNvPr>
          <p:cNvPicPr>
            <a:picLocks noChangeAspect="1"/>
          </p:cNvPicPr>
          <p:nvPr/>
        </p:nvPicPr>
        <p:blipFill>
          <a:blip r:embed="rId2"/>
          <a:stretch>
            <a:fillRect/>
          </a:stretch>
        </p:blipFill>
        <p:spPr>
          <a:xfrm>
            <a:off x="7946730" y="3358302"/>
            <a:ext cx="3202365" cy="1157396"/>
          </a:xfrm>
          <a:prstGeom prst="rect">
            <a:avLst/>
          </a:prstGeom>
        </p:spPr>
      </p:pic>
      <p:pic>
        <p:nvPicPr>
          <p:cNvPr id="5" name="Picture 4">
            <a:extLst>
              <a:ext uri="{FF2B5EF4-FFF2-40B4-BE49-F238E27FC236}">
                <a16:creationId xmlns:a16="http://schemas.microsoft.com/office/drawing/2014/main" id="{C780A851-DC74-F944-186E-00221A38605B}"/>
              </a:ext>
            </a:extLst>
          </p:cNvPr>
          <p:cNvPicPr>
            <a:picLocks noChangeAspect="1"/>
          </p:cNvPicPr>
          <p:nvPr/>
        </p:nvPicPr>
        <p:blipFill>
          <a:blip r:embed="rId2"/>
          <a:stretch>
            <a:fillRect/>
          </a:stretch>
        </p:blipFill>
        <p:spPr>
          <a:xfrm>
            <a:off x="8099130" y="3510702"/>
            <a:ext cx="3202365" cy="1157396"/>
          </a:xfrm>
          <a:prstGeom prst="rect">
            <a:avLst/>
          </a:prstGeom>
        </p:spPr>
      </p:pic>
      <p:sp>
        <p:nvSpPr>
          <p:cNvPr id="6" name="Text Placeholder 3">
            <a:extLst>
              <a:ext uri="{FF2B5EF4-FFF2-40B4-BE49-F238E27FC236}">
                <a16:creationId xmlns:a16="http://schemas.microsoft.com/office/drawing/2014/main" id="{6F81E4BE-2C47-EB2C-9D52-25781DA4A9DE}"/>
              </a:ext>
            </a:extLst>
          </p:cNvPr>
          <p:cNvSpPr txBox="1">
            <a:spLocks/>
          </p:cNvSpPr>
          <p:nvPr/>
        </p:nvSpPr>
        <p:spPr>
          <a:xfrm>
            <a:off x="8125883" y="1830033"/>
            <a:ext cx="3841528"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Online Store Company:</a:t>
            </a:r>
            <a:endParaRPr lang="en-IN" dirty="0"/>
          </a:p>
        </p:txBody>
      </p:sp>
    </p:spTree>
    <p:extLst>
      <p:ext uri="{BB962C8B-B14F-4D97-AF65-F5344CB8AC3E}">
        <p14:creationId xmlns:p14="http://schemas.microsoft.com/office/powerpoint/2010/main" val="19988571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34500-F6EA-E19D-8EEA-8E2F8A198DB1}"/>
              </a:ext>
            </a:extLst>
          </p:cNvPr>
          <p:cNvSpPr>
            <a:spLocks noGrp="1"/>
          </p:cNvSpPr>
          <p:nvPr>
            <p:ph type="title"/>
          </p:nvPr>
        </p:nvSpPr>
        <p:spPr>
          <a:xfrm>
            <a:off x="661737" y="204705"/>
            <a:ext cx="5434263" cy="950328"/>
          </a:xfrm>
        </p:spPr>
        <p:txBody>
          <a:bodyPr/>
          <a:lstStyle/>
          <a:p>
            <a:r>
              <a:rPr lang="en-IN" dirty="0"/>
              <a:t>4. Paytm.com</a:t>
            </a:r>
          </a:p>
        </p:txBody>
      </p:sp>
      <p:pic>
        <p:nvPicPr>
          <p:cNvPr id="4" name="Content Placeholder 3">
            <a:extLst>
              <a:ext uri="{FF2B5EF4-FFF2-40B4-BE49-F238E27FC236}">
                <a16:creationId xmlns:a16="http://schemas.microsoft.com/office/drawing/2014/main" id="{306647FB-F808-FEF8-A1ED-41FB86400A91}"/>
              </a:ext>
            </a:extLst>
          </p:cNvPr>
          <p:cNvPicPr>
            <a:picLocks noGrp="1" noChangeAspect="1"/>
          </p:cNvPicPr>
          <p:nvPr>
            <p:ph idx="1"/>
          </p:nvPr>
        </p:nvPicPr>
        <p:blipFill>
          <a:blip r:embed="rId2"/>
          <a:stretch>
            <a:fillRect/>
          </a:stretch>
        </p:blipFill>
        <p:spPr>
          <a:xfrm>
            <a:off x="4490813" y="3486843"/>
            <a:ext cx="3210373" cy="1438476"/>
          </a:xfrm>
          <a:prstGeom prst="rect">
            <a:avLst/>
          </a:prstGeom>
        </p:spPr>
      </p:pic>
      <p:sp>
        <p:nvSpPr>
          <p:cNvPr id="5" name="Text Placeholder 3">
            <a:extLst>
              <a:ext uri="{FF2B5EF4-FFF2-40B4-BE49-F238E27FC236}">
                <a16:creationId xmlns:a16="http://schemas.microsoft.com/office/drawing/2014/main" id="{C4A4CCC2-F184-B275-7006-DCC8D8212883}"/>
              </a:ext>
            </a:extLst>
          </p:cNvPr>
          <p:cNvSpPr txBox="1">
            <a:spLocks/>
          </p:cNvSpPr>
          <p:nvPr/>
        </p:nvSpPr>
        <p:spPr>
          <a:xfrm>
            <a:off x="7513163" y="1803400"/>
            <a:ext cx="4566542"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
            <a:extLst>
              <a:ext uri="{FF2B5EF4-FFF2-40B4-BE49-F238E27FC236}">
                <a16:creationId xmlns:a16="http://schemas.microsoft.com/office/drawing/2014/main" id="{A88EDC0A-4F59-05C5-9A25-B9FD31D4BBD0}"/>
              </a:ext>
            </a:extLst>
          </p:cNvPr>
          <p:cNvSpPr txBox="1">
            <a:spLocks/>
          </p:cNvSpPr>
          <p:nvPr/>
        </p:nvSpPr>
        <p:spPr>
          <a:xfrm>
            <a:off x="260802" y="1069642"/>
            <a:ext cx="7516364" cy="500095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dirty="0"/>
              <a:t>To be improved:</a:t>
            </a:r>
          </a:p>
          <a:p>
            <a:pPr marL="0" indent="0">
              <a:lnSpc>
                <a:spcPct val="100000"/>
              </a:lnSpc>
              <a:spcBef>
                <a:spcPts val="0"/>
              </a:spcBef>
              <a:buFont typeface="Arial" panose="020B0604020202020204" pitchFamily="34" charset="0"/>
              <a:buNone/>
            </a:pPr>
            <a:r>
              <a:rPr lang="en-US" sz="2000" dirty="0"/>
              <a:t>1. Reduce the delivery time of the products during promotions.</a:t>
            </a:r>
          </a:p>
          <a:p>
            <a:pPr marL="0" indent="0">
              <a:lnSpc>
                <a:spcPct val="100000"/>
              </a:lnSpc>
              <a:spcBef>
                <a:spcPts val="0"/>
              </a:spcBef>
              <a:buFont typeface="Arial" panose="020B0604020202020204" pitchFamily="34" charset="0"/>
              <a:buNone/>
            </a:pPr>
            <a:r>
              <a:rPr lang="en-US" sz="2000" dirty="0"/>
              <a:t>2. Try to give the price early during promotion.</a:t>
            </a:r>
          </a:p>
          <a:p>
            <a:pPr marL="0" indent="0">
              <a:lnSpc>
                <a:spcPct val="100000"/>
              </a:lnSpc>
              <a:spcBef>
                <a:spcPts val="0"/>
              </a:spcBef>
              <a:buFont typeface="Arial" panose="020B0604020202020204" pitchFamily="34" charset="0"/>
              <a:buNone/>
            </a:pPr>
            <a:r>
              <a:rPr lang="en-US" sz="2000" dirty="0"/>
              <a:t>3. During promotions, try to give a disturbance free shopping experience to customers.</a:t>
            </a:r>
          </a:p>
          <a:p>
            <a:pPr marL="0" indent="0">
              <a:lnSpc>
                <a:spcPct val="100000"/>
              </a:lnSpc>
              <a:spcBef>
                <a:spcPts val="0"/>
              </a:spcBef>
              <a:buFont typeface="Arial" panose="020B0604020202020204" pitchFamily="34" charset="0"/>
              <a:buNone/>
            </a:pPr>
            <a:r>
              <a:rPr lang="en-US" sz="2000" dirty="0"/>
              <a:t>4. Late declaration of price and discounts.</a:t>
            </a:r>
          </a:p>
          <a:p>
            <a:pPr marL="0" indent="0">
              <a:lnSpc>
                <a:spcPct val="100000"/>
              </a:lnSpc>
              <a:spcBef>
                <a:spcPts val="0"/>
              </a:spcBef>
              <a:buFont typeface="Arial" panose="020B0604020202020204" pitchFamily="34" charset="0"/>
              <a:buNone/>
            </a:pPr>
            <a:r>
              <a:rPr lang="en-US" sz="2000" dirty="0"/>
              <a:t>5. Frequent disturbance is occurring while moving from one page to another.</a:t>
            </a:r>
            <a:br>
              <a:rPr lang="en-US" sz="2000" dirty="0"/>
            </a:br>
            <a:endParaRPr lang="en-US" sz="2000" dirty="0"/>
          </a:p>
          <a:p>
            <a:pPr>
              <a:lnSpc>
                <a:spcPct val="100000"/>
              </a:lnSpc>
              <a:spcBef>
                <a:spcPts val="0"/>
              </a:spcBef>
            </a:pPr>
            <a:r>
              <a:rPr lang="en-US" sz="2000" b="1" dirty="0"/>
              <a:t>Positive feedback summary:</a:t>
            </a:r>
          </a:p>
          <a:p>
            <a:pPr marL="0" indent="0">
              <a:lnSpc>
                <a:spcPct val="100000"/>
              </a:lnSpc>
              <a:spcBef>
                <a:spcPts val="0"/>
              </a:spcBef>
              <a:buFont typeface="Arial" panose="020B0604020202020204" pitchFamily="34" charset="0"/>
              <a:buNone/>
            </a:pPr>
            <a:r>
              <a:rPr lang="en-US" sz="2000" dirty="0"/>
              <a:t>1. Convenient to use and a good website.</a:t>
            </a:r>
          </a:p>
          <a:p>
            <a:pPr marL="0" indent="0">
              <a:lnSpc>
                <a:spcPct val="100000"/>
              </a:lnSpc>
              <a:spcBef>
                <a:spcPts val="0"/>
              </a:spcBef>
              <a:buFont typeface="Arial" panose="020B0604020202020204" pitchFamily="34" charset="0"/>
              <a:buNone/>
            </a:pPr>
            <a:r>
              <a:rPr lang="en-US" sz="2000" dirty="0"/>
              <a:t>2. Quickness to complete a purchase.</a:t>
            </a:r>
          </a:p>
          <a:p>
            <a:pPr marL="0" indent="0">
              <a:lnSpc>
                <a:spcPct val="100000"/>
              </a:lnSpc>
              <a:spcBef>
                <a:spcPts val="0"/>
              </a:spcBef>
              <a:buFont typeface="Arial" panose="020B0604020202020204" pitchFamily="34" charset="0"/>
              <a:buNone/>
            </a:pPr>
            <a:r>
              <a:rPr lang="en-US" sz="2000" dirty="0"/>
              <a:t>3. About 64% of the customers feel that either web or app is reliable.</a:t>
            </a:r>
          </a:p>
          <a:p>
            <a:pPr marL="0" indent="0">
              <a:lnSpc>
                <a:spcPct val="100000"/>
              </a:lnSpc>
              <a:spcBef>
                <a:spcPts val="0"/>
              </a:spcBef>
              <a:buFont typeface="Arial" panose="020B0604020202020204" pitchFamily="34" charset="0"/>
              <a:buNone/>
            </a:pPr>
            <a:r>
              <a:rPr lang="en-US" sz="2000" dirty="0"/>
              <a:t>4. Around 20% of the customers believe that Paytm has a wild variety of products on offer.</a:t>
            </a:r>
            <a:endParaRPr lang="en-IN" sz="2000" dirty="0"/>
          </a:p>
        </p:txBody>
      </p:sp>
    </p:spTree>
    <p:extLst>
      <p:ext uri="{BB962C8B-B14F-4D97-AF65-F5344CB8AC3E}">
        <p14:creationId xmlns:p14="http://schemas.microsoft.com/office/powerpoint/2010/main" val="25382193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19F2A-FE3A-E065-3AAB-85DA7A22A368}"/>
              </a:ext>
            </a:extLst>
          </p:cNvPr>
          <p:cNvSpPr>
            <a:spLocks noGrp="1"/>
          </p:cNvSpPr>
          <p:nvPr>
            <p:ph type="title"/>
          </p:nvPr>
        </p:nvSpPr>
        <p:spPr/>
        <p:txBody>
          <a:bodyPr/>
          <a:lstStyle/>
          <a:p>
            <a:r>
              <a:rPr lang="en-IN" dirty="0"/>
              <a:t>5. Snapdeal.com</a:t>
            </a:r>
          </a:p>
        </p:txBody>
      </p:sp>
      <p:pic>
        <p:nvPicPr>
          <p:cNvPr id="4" name="Content Placeholder 3">
            <a:extLst>
              <a:ext uri="{FF2B5EF4-FFF2-40B4-BE49-F238E27FC236}">
                <a16:creationId xmlns:a16="http://schemas.microsoft.com/office/drawing/2014/main" id="{E264771F-1BA0-91AB-1087-8EACC24E7B8D}"/>
              </a:ext>
            </a:extLst>
          </p:cNvPr>
          <p:cNvPicPr>
            <a:picLocks noGrp="1" noChangeAspect="1"/>
          </p:cNvPicPr>
          <p:nvPr>
            <p:ph idx="1"/>
          </p:nvPr>
        </p:nvPicPr>
        <p:blipFill>
          <a:blip r:embed="rId2"/>
          <a:stretch>
            <a:fillRect/>
          </a:stretch>
        </p:blipFill>
        <p:spPr>
          <a:xfrm>
            <a:off x="3461970" y="3563054"/>
            <a:ext cx="5268060" cy="1286054"/>
          </a:xfrm>
          <a:prstGeom prst="rect">
            <a:avLst/>
          </a:prstGeom>
        </p:spPr>
      </p:pic>
      <p:sp>
        <p:nvSpPr>
          <p:cNvPr id="5" name="Text Placeholder 3">
            <a:extLst>
              <a:ext uri="{FF2B5EF4-FFF2-40B4-BE49-F238E27FC236}">
                <a16:creationId xmlns:a16="http://schemas.microsoft.com/office/drawing/2014/main" id="{B661B15C-7B16-AE43-E17D-4B9D69A6662E}"/>
              </a:ext>
            </a:extLst>
          </p:cNvPr>
          <p:cNvSpPr txBox="1">
            <a:spLocks/>
          </p:cNvSpPr>
          <p:nvPr/>
        </p:nvSpPr>
        <p:spPr>
          <a:xfrm>
            <a:off x="7486632" y="1836222"/>
            <a:ext cx="4570249" cy="42672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Online Store Company:</a:t>
            </a:r>
            <a:endParaRPr lang="en-IN" dirty="0"/>
          </a:p>
        </p:txBody>
      </p:sp>
      <p:sp>
        <p:nvSpPr>
          <p:cNvPr id="6" name="Content Placeholder 2">
            <a:extLst>
              <a:ext uri="{FF2B5EF4-FFF2-40B4-BE49-F238E27FC236}">
                <a16:creationId xmlns:a16="http://schemas.microsoft.com/office/drawing/2014/main" id="{1834B324-C983-7C9C-01F1-FF0870CF47C2}"/>
              </a:ext>
            </a:extLst>
          </p:cNvPr>
          <p:cNvSpPr txBox="1">
            <a:spLocks/>
          </p:cNvSpPr>
          <p:nvPr/>
        </p:nvSpPr>
        <p:spPr>
          <a:xfrm>
            <a:off x="320843" y="1206632"/>
            <a:ext cx="7673088" cy="528624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pPr>
            <a:r>
              <a:rPr lang="en-US" sz="2000" b="1" dirty="0"/>
              <a:t>To be improved:</a:t>
            </a:r>
          </a:p>
          <a:p>
            <a:pPr marL="0" indent="0">
              <a:lnSpc>
                <a:spcPct val="120000"/>
              </a:lnSpc>
              <a:spcBef>
                <a:spcPts val="0"/>
              </a:spcBef>
              <a:buFont typeface="Arial" panose="020B0604020202020204" pitchFamily="34" charset="0"/>
              <a:buNone/>
            </a:pPr>
            <a:r>
              <a:rPr lang="en-US" sz="2000" dirty="0"/>
              <a:t>1. Reduce the delivery time of the products during promotions.</a:t>
            </a:r>
          </a:p>
          <a:p>
            <a:pPr marL="0" indent="0">
              <a:lnSpc>
                <a:spcPct val="120000"/>
              </a:lnSpc>
              <a:spcBef>
                <a:spcPts val="0"/>
              </a:spcBef>
              <a:buFont typeface="Arial" panose="020B0604020202020204" pitchFamily="34" charset="0"/>
              <a:buNone/>
            </a:pPr>
            <a:r>
              <a:rPr lang="en-US" sz="2000" dirty="0"/>
              <a:t>2. Try to give the price early during promotion.</a:t>
            </a:r>
          </a:p>
          <a:p>
            <a:pPr marL="0" indent="0">
              <a:lnSpc>
                <a:spcPct val="120000"/>
              </a:lnSpc>
              <a:spcBef>
                <a:spcPts val="0"/>
              </a:spcBef>
              <a:buFont typeface="Arial" panose="020B0604020202020204" pitchFamily="34" charset="0"/>
              <a:buNone/>
            </a:pPr>
            <a:r>
              <a:rPr lang="en-US" sz="2000" dirty="0"/>
              <a:t>3. During promotions, try to give a disturbance free shopping experience to customers.</a:t>
            </a:r>
          </a:p>
          <a:p>
            <a:pPr marL="0" indent="0">
              <a:lnSpc>
                <a:spcPct val="120000"/>
              </a:lnSpc>
              <a:spcBef>
                <a:spcPts val="0"/>
              </a:spcBef>
              <a:buFont typeface="Arial" panose="020B0604020202020204" pitchFamily="34" charset="0"/>
              <a:buNone/>
            </a:pPr>
            <a:r>
              <a:rPr lang="en-US" sz="2000" dirty="0"/>
              <a:t>4. Late declaration of price and discounts.</a:t>
            </a:r>
          </a:p>
          <a:p>
            <a:pPr marL="0" indent="0">
              <a:lnSpc>
                <a:spcPct val="120000"/>
              </a:lnSpc>
              <a:spcBef>
                <a:spcPts val="0"/>
              </a:spcBef>
              <a:buFont typeface="Arial" panose="020B0604020202020204" pitchFamily="34" charset="0"/>
              <a:buNone/>
            </a:pPr>
            <a:r>
              <a:rPr lang="en-US" sz="2000" dirty="0"/>
              <a:t>5. No one has expressed to recommend Snapdeal to a contact as it has the most negative feedbacks among all other websites.</a:t>
            </a:r>
            <a:br>
              <a:rPr lang="en-US" sz="2000" dirty="0"/>
            </a:br>
            <a:endParaRPr lang="en-US" sz="2000" dirty="0"/>
          </a:p>
          <a:p>
            <a:pPr>
              <a:lnSpc>
                <a:spcPct val="120000"/>
              </a:lnSpc>
              <a:spcBef>
                <a:spcPts val="0"/>
              </a:spcBef>
            </a:pPr>
            <a:r>
              <a:rPr lang="en-US" sz="2000" b="1" dirty="0"/>
              <a:t>Positive feedback summary:</a:t>
            </a:r>
          </a:p>
          <a:p>
            <a:pPr marL="0" indent="0">
              <a:lnSpc>
                <a:spcPct val="120000"/>
              </a:lnSpc>
              <a:spcBef>
                <a:spcPts val="0"/>
              </a:spcBef>
              <a:buFont typeface="Arial" panose="020B0604020202020204" pitchFamily="34" charset="0"/>
              <a:buNone/>
            </a:pPr>
            <a:r>
              <a:rPr lang="en-US" sz="2000" dirty="0"/>
              <a:t>1. Convenient to use.</a:t>
            </a:r>
          </a:p>
          <a:p>
            <a:pPr marL="0" indent="0">
              <a:lnSpc>
                <a:spcPct val="120000"/>
              </a:lnSpc>
              <a:spcBef>
                <a:spcPts val="0"/>
              </a:spcBef>
              <a:buFont typeface="Arial" panose="020B0604020202020204" pitchFamily="34" charset="0"/>
              <a:buNone/>
            </a:pPr>
            <a:r>
              <a:rPr lang="en-US" sz="2000" dirty="0"/>
              <a:t>2. 54% of the customers are happy about the availability of financial information security.</a:t>
            </a:r>
            <a:endParaRPr lang="en-IN" sz="2000" dirty="0"/>
          </a:p>
        </p:txBody>
      </p:sp>
    </p:spTree>
    <p:extLst>
      <p:ext uri="{BB962C8B-B14F-4D97-AF65-F5344CB8AC3E}">
        <p14:creationId xmlns:p14="http://schemas.microsoft.com/office/powerpoint/2010/main" val="28414426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9ABDD-8539-9559-4823-FE99CF94536F}"/>
              </a:ext>
            </a:extLst>
          </p:cNvPr>
          <p:cNvSpPr>
            <a:spLocks noGrp="1"/>
          </p:cNvSpPr>
          <p:nvPr>
            <p:ph type="title"/>
          </p:nvPr>
        </p:nvSpPr>
        <p:spPr/>
        <p:txBody>
          <a:bodyPr/>
          <a:lstStyle/>
          <a:p>
            <a:r>
              <a:rPr lang="en-US" dirty="0"/>
              <a:t>Future Work</a:t>
            </a:r>
            <a:endParaRPr lang="en-IN" dirty="0"/>
          </a:p>
        </p:txBody>
      </p:sp>
      <p:sp>
        <p:nvSpPr>
          <p:cNvPr id="3" name="Content Placeholder 2">
            <a:extLst>
              <a:ext uri="{FF2B5EF4-FFF2-40B4-BE49-F238E27FC236}">
                <a16:creationId xmlns:a16="http://schemas.microsoft.com/office/drawing/2014/main" id="{8DCD7B89-C8EF-44DA-24F1-1ABFDC084ADD}"/>
              </a:ext>
            </a:extLst>
          </p:cNvPr>
          <p:cNvSpPr>
            <a:spLocks noGrp="1"/>
          </p:cNvSpPr>
          <p:nvPr>
            <p:ph idx="1"/>
          </p:nvPr>
        </p:nvSpPr>
        <p:spPr>
          <a:xfrm>
            <a:off x="1103312" y="1470582"/>
            <a:ext cx="8946541" cy="4777818"/>
          </a:xfrm>
        </p:spPr>
        <p:txBody>
          <a:bodyPr>
            <a:normAutofit/>
          </a:bodyPr>
          <a:lstStyle/>
          <a:p>
            <a:pPr marL="457200" indent="-457200">
              <a:buFont typeface="+mj-lt"/>
              <a:buAutoNum type="arabicPeriod"/>
            </a:pPr>
            <a:r>
              <a:rPr lang="en-US" dirty="0"/>
              <a:t>I will need to perform some preprocessing on the data for example using the scaling techniques</a:t>
            </a:r>
          </a:p>
          <a:p>
            <a:pPr marL="457200" indent="-457200">
              <a:buFont typeface="+mj-lt"/>
              <a:buAutoNum type="arabicPeriod"/>
            </a:pPr>
            <a:r>
              <a:rPr lang="en-US" dirty="0"/>
              <a:t>Since I have mostly categorical data present in the dataset, I am not going to worry about removing outliers or skewness</a:t>
            </a:r>
          </a:p>
          <a:p>
            <a:pPr marL="457200" indent="-457200">
              <a:buFont typeface="+mj-lt"/>
              <a:buAutoNum type="arabicPeriod"/>
            </a:pPr>
            <a:r>
              <a:rPr lang="en-US" dirty="0"/>
              <a:t>Need to build some unsupervised machine learning models</a:t>
            </a:r>
          </a:p>
          <a:p>
            <a:pPr marL="457200" indent="-457200">
              <a:buFont typeface="+mj-lt"/>
              <a:buAutoNum type="arabicPeriod"/>
            </a:pPr>
            <a:r>
              <a:rPr lang="en-US" dirty="0"/>
              <a:t>Will have to verify the clustering or association algorithm details that can be used on the dataset</a:t>
            </a:r>
          </a:p>
          <a:p>
            <a:pPr marL="457200" indent="-457200">
              <a:buFont typeface="+mj-lt"/>
              <a:buAutoNum type="arabicPeriod"/>
            </a:pPr>
            <a:r>
              <a:rPr lang="en-US" dirty="0"/>
              <a:t>Some algorithms that I intend to work upon are k-means clustering, k-nearest neighbors for unsupervised machine learning, hierarchal clustering, apriori algorithm and neural networks.</a:t>
            </a:r>
            <a:endParaRPr lang="en-IN" dirty="0"/>
          </a:p>
        </p:txBody>
      </p:sp>
    </p:spTree>
    <p:extLst>
      <p:ext uri="{BB962C8B-B14F-4D97-AF65-F5344CB8AC3E}">
        <p14:creationId xmlns:p14="http://schemas.microsoft.com/office/powerpoint/2010/main" val="9475270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70E0A-77BA-7624-2AE4-5E40CFDEC505}"/>
              </a:ext>
            </a:extLst>
          </p:cNvPr>
          <p:cNvSpPr>
            <a:spLocks noGrp="1"/>
          </p:cNvSpPr>
          <p:nvPr>
            <p:ph type="title"/>
          </p:nvPr>
        </p:nvSpPr>
        <p:spPr>
          <a:xfrm>
            <a:off x="3329990" y="1918619"/>
            <a:ext cx="5532019" cy="2134644"/>
          </a:xfrm>
        </p:spPr>
        <p:txBody>
          <a:bodyPr>
            <a:noAutofit/>
          </a:bodyPr>
          <a:lstStyle/>
          <a:p>
            <a:pPr algn="ctr"/>
            <a:r>
              <a:rPr lang="en-US" sz="9600" dirty="0"/>
              <a:t>Thank You</a:t>
            </a:r>
            <a:endParaRPr lang="en-IN" sz="9600" dirty="0"/>
          </a:p>
        </p:txBody>
      </p:sp>
    </p:spTree>
    <p:extLst>
      <p:ext uri="{BB962C8B-B14F-4D97-AF65-F5344CB8AC3E}">
        <p14:creationId xmlns:p14="http://schemas.microsoft.com/office/powerpoint/2010/main" val="1511354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C996-4AE3-D269-AF51-17FED4B0766F}"/>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93BAC207-7EE3-652A-2E66-8D2C7F38F9DB}"/>
              </a:ext>
            </a:extLst>
          </p:cNvPr>
          <p:cNvSpPr>
            <a:spLocks noGrp="1"/>
          </p:cNvSpPr>
          <p:nvPr>
            <p:ph idx="1"/>
          </p:nvPr>
        </p:nvSpPr>
        <p:spPr/>
        <p:txBody>
          <a:bodyPr/>
          <a:lstStyle/>
          <a:p>
            <a:r>
              <a:rPr lang="en-US" dirty="0"/>
              <a:t>What is Customer Retention, and do we really need it?</a:t>
            </a:r>
          </a:p>
          <a:p>
            <a:pPr marL="0" indent="0">
              <a:buNone/>
            </a:pPr>
            <a:endParaRPr lang="en-US" dirty="0"/>
          </a:p>
          <a:p>
            <a:pPr marL="301752" lvl="1" indent="0">
              <a:buNone/>
            </a:pPr>
            <a:r>
              <a:rPr lang="en-US" dirty="0"/>
              <a:t>“Customer retention refers to company’s ability to turn customers into repeat buyers and prevent them from switching to a competitor”</a:t>
            </a:r>
          </a:p>
          <a:p>
            <a:pPr marL="301752" lvl="1" indent="0">
              <a:buNone/>
            </a:pPr>
            <a:r>
              <a:rPr lang="en-US" dirty="0"/>
              <a:t>In other words, customer retention means – </a:t>
            </a:r>
            <a:r>
              <a:rPr lang="en-US" b="1" dirty="0"/>
              <a:t>“To maintain the existing customers”</a:t>
            </a:r>
          </a:p>
          <a:p>
            <a:pPr marL="0" indent="0">
              <a:buNone/>
            </a:pPr>
            <a:endParaRPr lang="en-US" dirty="0"/>
          </a:p>
          <a:p>
            <a:r>
              <a:rPr lang="en-US" dirty="0"/>
              <a:t>This happens only if there exists a positive relation between the company and the customer.</a:t>
            </a:r>
          </a:p>
        </p:txBody>
      </p:sp>
    </p:spTree>
    <p:extLst>
      <p:ext uri="{BB962C8B-B14F-4D97-AF65-F5344CB8AC3E}">
        <p14:creationId xmlns:p14="http://schemas.microsoft.com/office/powerpoint/2010/main" val="22073786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897C85E-AD94-1394-4938-0558ED0FBBAE}"/>
              </a:ext>
            </a:extLst>
          </p:cNvPr>
          <p:cNvSpPr>
            <a:spLocks noGrp="1"/>
          </p:cNvSpPr>
          <p:nvPr>
            <p:ph idx="1"/>
          </p:nvPr>
        </p:nvSpPr>
        <p:spPr>
          <a:xfrm>
            <a:off x="838200" y="1253331"/>
            <a:ext cx="10515600" cy="4351338"/>
          </a:xfrm>
        </p:spPr>
        <p:txBody>
          <a:bodyPr/>
          <a:lstStyle/>
          <a:p>
            <a:pPr marL="342900" indent="-342900">
              <a:buFont typeface="Arial" panose="020B0604020202020204" pitchFamily="34" charset="0"/>
              <a:buChar char="•"/>
            </a:pPr>
            <a:r>
              <a:rPr lang="en-US" sz="2400" cap="none" dirty="0">
                <a:latin typeface="Constantia (Body)"/>
                <a:ea typeface="Cambria" panose="02040503050406030204" pitchFamily="18" charset="0"/>
              </a:rPr>
              <a:t>What are the benefits of Customer Retention ?</a:t>
            </a:r>
          </a:p>
          <a:p>
            <a:pPr marL="0" indent="0">
              <a:buNone/>
            </a:pPr>
            <a:endParaRPr lang="en-US" dirty="0">
              <a:latin typeface="Constantia (Body)"/>
              <a:ea typeface="Cambria" panose="02040503050406030204" pitchFamily="18" charset="0"/>
            </a:endParaRP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Retained customers tend to buy other services from same company.</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Retained customers are known to be less price/cost sensitive</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The probability of selling to an existing customer is 60-70%</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The probability of selling to new prospect is 5-20%</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Declined migration rates</a:t>
            </a:r>
          </a:p>
          <a:p>
            <a:pPr marL="800100" lvl="1" indent="-342900">
              <a:buFont typeface="Wingdings" panose="05000000000000000000" pitchFamily="2" charset="2"/>
              <a:buChar char="ü"/>
            </a:pPr>
            <a:r>
              <a:rPr lang="en-US" sz="2000" dirty="0">
                <a:latin typeface="Constantia (Body)"/>
                <a:ea typeface="Cambria" panose="02040503050406030204" pitchFamily="18" charset="0"/>
              </a:rPr>
              <a:t>It’s more expensive to acquire a new customer than to retain an old one.</a:t>
            </a:r>
          </a:p>
        </p:txBody>
      </p:sp>
    </p:spTree>
    <p:extLst>
      <p:ext uri="{BB962C8B-B14F-4D97-AF65-F5344CB8AC3E}">
        <p14:creationId xmlns:p14="http://schemas.microsoft.com/office/powerpoint/2010/main" val="37780407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42E6AC-3DD0-D44F-5D12-8E842AF9B6CF}"/>
              </a:ext>
            </a:extLst>
          </p:cNvPr>
          <p:cNvSpPr>
            <a:spLocks noGrp="1"/>
          </p:cNvSpPr>
          <p:nvPr>
            <p:ph idx="1"/>
          </p:nvPr>
        </p:nvSpPr>
        <p:spPr>
          <a:xfrm>
            <a:off x="886495" y="1204505"/>
            <a:ext cx="9530124" cy="4922917"/>
          </a:xfrm>
        </p:spPr>
        <p:txBody>
          <a:bodyPr>
            <a:normAutofit/>
          </a:bodyPr>
          <a:lstStyle/>
          <a:p>
            <a:pPr marL="342900" indent="-342900">
              <a:buFont typeface="Arial" panose="020B0604020202020204" pitchFamily="34" charset="0"/>
              <a:buChar char="•"/>
            </a:pPr>
            <a:r>
              <a:rPr lang="en-US" sz="2400" cap="none" dirty="0">
                <a:latin typeface="Constantia (Body)"/>
                <a:ea typeface="Cambria" panose="02040503050406030204" pitchFamily="18" charset="0"/>
              </a:rPr>
              <a:t>Tips for Succeeding at Customer Retention</a:t>
            </a:r>
          </a:p>
          <a:p>
            <a:endParaRPr lang="en-US" cap="none" dirty="0">
              <a:solidFill>
                <a:schemeClr val="accent5"/>
              </a:solidFill>
              <a:latin typeface="Constantia (Body)"/>
              <a:ea typeface="Cambria" panose="02040503050406030204" pitchFamily="18" charset="0"/>
            </a:endParaRP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Find out what customers want &amp; what causes them to stay or leave ?</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Proactively collect and promote customer feedback.</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Analyze customer feedback to gain valuable insights and ensure the right people hear it.</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Take action and Measure the results </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Actively measure and monitor your customers’ loyalty and engagement</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Keep asking, listening analyzing and improving</a:t>
            </a:r>
            <a:endParaRPr lang="en-IN" sz="2000" cap="none" dirty="0">
              <a:latin typeface="Constantia (Body)"/>
              <a:ea typeface="Cambria" panose="02040503050406030204" pitchFamily="18" charset="0"/>
            </a:endParaRPr>
          </a:p>
        </p:txBody>
      </p:sp>
    </p:spTree>
    <p:extLst>
      <p:ext uri="{BB962C8B-B14F-4D97-AF65-F5344CB8AC3E}">
        <p14:creationId xmlns:p14="http://schemas.microsoft.com/office/powerpoint/2010/main" val="1927816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9FB1A7-E905-87AF-B3C2-4FAB997AD94A}"/>
              </a:ext>
            </a:extLst>
          </p:cNvPr>
          <p:cNvSpPr>
            <a:spLocks noGrp="1"/>
          </p:cNvSpPr>
          <p:nvPr>
            <p:ph idx="1"/>
          </p:nvPr>
        </p:nvSpPr>
        <p:spPr>
          <a:xfrm>
            <a:off x="838200" y="1253331"/>
            <a:ext cx="10515600" cy="4351338"/>
          </a:xfrm>
        </p:spPr>
        <p:txBody>
          <a:bodyPr/>
          <a:lstStyle/>
          <a:p>
            <a:pPr marL="342900" indent="-342900">
              <a:buFont typeface="Arial" panose="020B0604020202020204" pitchFamily="34" charset="0"/>
              <a:buChar char="•"/>
            </a:pPr>
            <a:r>
              <a:rPr lang="en-US" sz="2400" cap="none" dirty="0">
                <a:latin typeface="Constantia (Body)"/>
                <a:ea typeface="Cambria" panose="02040503050406030204" pitchFamily="18" charset="0"/>
              </a:rPr>
              <a:t>Motivation for the Problem Undertaken</a:t>
            </a:r>
          </a:p>
          <a:p>
            <a:endParaRPr lang="en-US" cap="none" dirty="0">
              <a:solidFill>
                <a:schemeClr val="accent5"/>
              </a:solidFill>
              <a:latin typeface="Constantia (Body)"/>
              <a:ea typeface="Cambria" panose="02040503050406030204" pitchFamily="18" charset="0"/>
            </a:endParaRP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Successful customer retention involves more than giving the customer what they expect.</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Generating loyal advocates of the brand might mean exceeding customer expectations.</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Creating customer loyalty puts 'customer value rather than maximizing profits and shareholder value at the center of business strategy’.</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The key differentiation in a competitive environment is often the delivery of a consistently high standard of customer service.</a:t>
            </a:r>
          </a:p>
          <a:p>
            <a:pPr marL="800100" lvl="1" indent="-342900">
              <a:buFont typeface="Wingdings" panose="05000000000000000000" pitchFamily="2" charset="2"/>
              <a:buChar char="ü"/>
            </a:pPr>
            <a:r>
              <a:rPr lang="en-US" sz="2000" cap="none" dirty="0">
                <a:latin typeface="Constantia (Body)"/>
                <a:ea typeface="Cambria" panose="02040503050406030204" pitchFamily="18" charset="0"/>
              </a:rPr>
              <a:t>Furthermore in the emerging world of Customer Success, retention is a major objective.</a:t>
            </a:r>
          </a:p>
        </p:txBody>
      </p:sp>
    </p:spTree>
    <p:extLst>
      <p:ext uri="{BB962C8B-B14F-4D97-AF65-F5344CB8AC3E}">
        <p14:creationId xmlns:p14="http://schemas.microsoft.com/office/powerpoint/2010/main" val="3229345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67EA1-AAF4-A0F7-3B89-C84C3DA9E2AD}"/>
              </a:ext>
            </a:extLst>
          </p:cNvPr>
          <p:cNvSpPr>
            <a:spLocks noGrp="1"/>
          </p:cNvSpPr>
          <p:nvPr>
            <p:ph type="title"/>
          </p:nvPr>
        </p:nvSpPr>
        <p:spPr>
          <a:xfrm>
            <a:off x="838200" y="365126"/>
            <a:ext cx="10515600" cy="982412"/>
          </a:xfrm>
        </p:spPr>
        <p:txBody>
          <a:bodyPr>
            <a:normAutofit/>
          </a:bodyPr>
          <a:lstStyle/>
          <a:p>
            <a:r>
              <a:rPr lang="en-US" sz="4000" dirty="0"/>
              <a:t>Problem Statement</a:t>
            </a:r>
            <a:endParaRPr lang="en-IN" sz="4000" dirty="0"/>
          </a:p>
        </p:txBody>
      </p:sp>
      <p:sp>
        <p:nvSpPr>
          <p:cNvPr id="3" name="Content Placeholder 2">
            <a:extLst>
              <a:ext uri="{FF2B5EF4-FFF2-40B4-BE49-F238E27FC236}">
                <a16:creationId xmlns:a16="http://schemas.microsoft.com/office/drawing/2014/main" id="{D991B9FB-D13B-5F5D-13B9-58B0C7D84E5B}"/>
              </a:ext>
            </a:extLst>
          </p:cNvPr>
          <p:cNvSpPr>
            <a:spLocks noGrp="1"/>
          </p:cNvSpPr>
          <p:nvPr>
            <p:ph idx="1"/>
          </p:nvPr>
        </p:nvSpPr>
        <p:spPr>
          <a:xfrm>
            <a:off x="838200" y="1347538"/>
            <a:ext cx="10515600" cy="4829425"/>
          </a:xfrm>
        </p:spPr>
        <p:txBody>
          <a:bodyPr>
            <a:normAutofit fontScale="77500" lnSpcReduction="20000"/>
          </a:bodyPr>
          <a:lstStyle/>
          <a:p>
            <a:pPr>
              <a:buFont typeface="Wingdings" panose="05000000000000000000" pitchFamily="2" charset="2"/>
              <a:buChar char="Ø"/>
            </a:pPr>
            <a:r>
              <a:rPr lang="en-US" sz="2800" dirty="0"/>
              <a:t>Customer satisfaction has emerged as one of the most important factors that guarantee the success of online store; it has been posited as a key stimulant of purchase or repurchase intentions and customer loyalty.</a:t>
            </a:r>
          </a:p>
          <a:p>
            <a:pPr>
              <a:buFont typeface="Wingdings" panose="05000000000000000000" pitchFamily="2" charset="2"/>
              <a:buChar char="Ø"/>
            </a:pPr>
            <a:r>
              <a:rPr lang="en-US" sz="2800" dirty="0"/>
              <a:t>A comprehensive review of the literature, theories and models have been carried out to propose the models for customer activation and customer retention.</a:t>
            </a:r>
          </a:p>
          <a:p>
            <a:pPr>
              <a:buFont typeface="Wingdings" panose="05000000000000000000" pitchFamily="2" charset="2"/>
              <a:buChar char="Ø"/>
            </a:pPr>
            <a:r>
              <a:rPr lang="en-US" sz="2800" dirty="0"/>
              <a:t>Five major factors that contributed to the success of an e-commerce store have been identified as: service quality, system quality, information quality, trust and net benefit.</a:t>
            </a:r>
          </a:p>
          <a:p>
            <a:pPr>
              <a:buFont typeface="Wingdings" panose="05000000000000000000" pitchFamily="2" charset="2"/>
              <a:buChar char="Ø"/>
            </a:pPr>
            <a:r>
              <a:rPr lang="en-US" sz="2800" dirty="0"/>
              <a:t>The research furthermore investigated the factors that influence the online customers repeat purchase intention.</a:t>
            </a:r>
          </a:p>
          <a:p>
            <a:pPr>
              <a:buFont typeface="Wingdings" panose="05000000000000000000" pitchFamily="2" charset="2"/>
              <a:buChar char="Ø"/>
            </a:pPr>
            <a:r>
              <a:rPr lang="en-US" sz="2800" dirty="0"/>
              <a:t>The combination of both utilitarian value and hedonistic values are needed to affect the repeat purchase intention (loyalty) positively.</a:t>
            </a:r>
          </a:p>
          <a:p>
            <a:pPr>
              <a:buFont typeface="Wingdings" panose="05000000000000000000" pitchFamily="2" charset="2"/>
              <a:buChar char="Ø"/>
            </a:pPr>
            <a:r>
              <a:rPr lang="en-US" sz="2800" dirty="0"/>
              <a:t>The data is collected from the Indian online shoppers. Results indicate the e-retail success factors, which are very much critical for customer satisfaction.</a:t>
            </a:r>
          </a:p>
          <a:p>
            <a:pPr marL="0" indent="0">
              <a:buNone/>
            </a:pPr>
            <a:endParaRPr lang="en-IN" dirty="0"/>
          </a:p>
        </p:txBody>
      </p:sp>
    </p:spTree>
    <p:extLst>
      <p:ext uri="{BB962C8B-B14F-4D97-AF65-F5344CB8AC3E}">
        <p14:creationId xmlns:p14="http://schemas.microsoft.com/office/powerpoint/2010/main" val="3794767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09861-E34E-CA5B-8F1A-54CF928F2EF3}"/>
              </a:ext>
            </a:extLst>
          </p:cNvPr>
          <p:cNvSpPr>
            <a:spLocks noGrp="1"/>
          </p:cNvSpPr>
          <p:nvPr>
            <p:ph type="title"/>
          </p:nvPr>
        </p:nvSpPr>
        <p:spPr/>
        <p:txBody>
          <a:bodyPr>
            <a:normAutofit fontScale="90000"/>
          </a:bodyPr>
          <a:lstStyle/>
          <a:p>
            <a:r>
              <a:rPr lang="en-US" sz="3600" b="1" dirty="0"/>
              <a:t>The problem statement can be represented in the form of below use case diagram as well.</a:t>
            </a:r>
            <a:br>
              <a:rPr lang="en-IN" b="1" dirty="0"/>
            </a:br>
            <a:endParaRPr lang="en-IN" dirty="0"/>
          </a:p>
        </p:txBody>
      </p:sp>
      <p:pic>
        <p:nvPicPr>
          <p:cNvPr id="4" name="Content Placeholder 3">
            <a:extLst>
              <a:ext uri="{FF2B5EF4-FFF2-40B4-BE49-F238E27FC236}">
                <a16:creationId xmlns:a16="http://schemas.microsoft.com/office/drawing/2014/main" id="{A6F50074-122F-A9F6-88DB-670B37B9E5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6716" y="1725105"/>
            <a:ext cx="8363963" cy="4508420"/>
          </a:xfrm>
          <a:prstGeom prst="rect">
            <a:avLst/>
          </a:prstGeom>
        </p:spPr>
      </p:pic>
    </p:spTree>
    <p:extLst>
      <p:ext uri="{BB962C8B-B14F-4D97-AF65-F5344CB8AC3E}">
        <p14:creationId xmlns:p14="http://schemas.microsoft.com/office/powerpoint/2010/main" val="2874623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174F3-8AAD-11B4-B5C7-B1AF89062D9F}"/>
              </a:ext>
            </a:extLst>
          </p:cNvPr>
          <p:cNvSpPr>
            <a:spLocks noGrp="1"/>
          </p:cNvSpPr>
          <p:nvPr>
            <p:ph type="title"/>
          </p:nvPr>
        </p:nvSpPr>
        <p:spPr/>
        <p:txBody>
          <a:bodyPr>
            <a:normAutofit/>
          </a:bodyPr>
          <a:lstStyle/>
          <a:p>
            <a:r>
              <a:rPr lang="en-IN" sz="4000" dirty="0"/>
              <a:t>Objective</a:t>
            </a:r>
          </a:p>
        </p:txBody>
      </p:sp>
      <p:sp>
        <p:nvSpPr>
          <p:cNvPr id="3" name="Content Placeholder 2">
            <a:extLst>
              <a:ext uri="{FF2B5EF4-FFF2-40B4-BE49-F238E27FC236}">
                <a16:creationId xmlns:a16="http://schemas.microsoft.com/office/drawing/2014/main" id="{77B7CFAF-8108-C901-02A0-163D32E68397}"/>
              </a:ext>
            </a:extLst>
          </p:cNvPr>
          <p:cNvSpPr>
            <a:spLocks noGrp="1"/>
          </p:cNvSpPr>
          <p:nvPr>
            <p:ph idx="1"/>
          </p:nvPr>
        </p:nvSpPr>
        <p:spPr>
          <a:xfrm>
            <a:off x="886497" y="1517716"/>
            <a:ext cx="9164338" cy="4683550"/>
          </a:xfrm>
        </p:spPr>
        <p:txBody>
          <a:bodyPr>
            <a:normAutofit/>
          </a:bodyPr>
          <a:lstStyle/>
          <a:p>
            <a:pPr marL="342900" indent="-342900">
              <a:buFont typeface="Wingdings" panose="05000000000000000000" pitchFamily="2" charset="2"/>
              <a:buChar char="Ø"/>
            </a:pPr>
            <a:r>
              <a:rPr lang="en-IN" sz="2400" dirty="0"/>
              <a:t>The objective is to apply the analytical skills to provide findings and conclusion that would help to predict customer retention for a E-Retail company using their data on users provided over period of time.</a:t>
            </a:r>
          </a:p>
          <a:p>
            <a:pPr marL="342900" indent="-342900">
              <a:buFont typeface="Wingdings" panose="05000000000000000000" pitchFamily="2" charset="2"/>
              <a:buChar char="Ø"/>
            </a:pPr>
            <a:endParaRPr lang="en-IN" sz="2400" dirty="0"/>
          </a:p>
          <a:p>
            <a:pPr marL="342900" indent="-342900">
              <a:buFont typeface="Wingdings" panose="05000000000000000000" pitchFamily="2" charset="2"/>
              <a:buChar char="Ø"/>
            </a:pPr>
            <a:r>
              <a:rPr lang="en-IN" sz="2400" dirty="0"/>
              <a:t>Using the model I was tasked with determining which features were most influential in loss of valuable customer and then making a plan for how the company could use this information to increase customer retention.</a:t>
            </a:r>
          </a:p>
        </p:txBody>
      </p:sp>
    </p:spTree>
    <p:extLst>
      <p:ext uri="{BB962C8B-B14F-4D97-AF65-F5344CB8AC3E}">
        <p14:creationId xmlns:p14="http://schemas.microsoft.com/office/powerpoint/2010/main" val="1119616539"/>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7024</TotalTime>
  <Words>2295</Words>
  <Application>Microsoft Office PowerPoint</Application>
  <PresentationFormat>Widescreen</PresentationFormat>
  <Paragraphs>185</Paragraphs>
  <Slides>28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Cambria</vt:lpstr>
      <vt:lpstr>Century Gothic</vt:lpstr>
      <vt:lpstr>Constantia (Body)</vt:lpstr>
      <vt:lpstr>Courier New</vt:lpstr>
      <vt:lpstr>Wingdings</vt:lpstr>
      <vt:lpstr>Vapor Trail</vt:lpstr>
      <vt:lpstr>Customer Retention Case Study Presentation</vt:lpstr>
      <vt:lpstr>Agenda:</vt:lpstr>
      <vt:lpstr>Introduction</vt:lpstr>
      <vt:lpstr>PowerPoint Presentation</vt:lpstr>
      <vt:lpstr>PowerPoint Presentation</vt:lpstr>
      <vt:lpstr>PowerPoint Presentation</vt:lpstr>
      <vt:lpstr>Problem Statement</vt:lpstr>
      <vt:lpstr>The problem statement can be represented in the form of below use case diagram as well. </vt:lpstr>
      <vt:lpstr>Objective</vt:lpstr>
      <vt:lpstr>Exploratory Data Analysis (EDA)</vt:lpstr>
      <vt:lpstr>PowerPoint Presentation</vt:lpstr>
      <vt:lpstr>Dataset Description</vt:lpstr>
      <vt:lpstr>Visualization</vt:lpstr>
      <vt:lpstr>Univariate Analysis:</vt:lpstr>
      <vt:lpstr>Bivariate Analysis:</vt:lpstr>
      <vt:lpstr>Bivariate Analysis:</vt:lpstr>
      <vt:lpstr>Bivariate Analysis:</vt:lpstr>
      <vt:lpstr>Multivariate Analysis:</vt:lpstr>
      <vt:lpstr>Multivariate Analysis:</vt:lpstr>
      <vt:lpstr>Correlation between the columns:</vt:lpstr>
      <vt:lpstr>Inference</vt:lpstr>
      <vt:lpstr>1. Amazon.com</vt:lpstr>
      <vt:lpstr>2. Flipkart.com</vt:lpstr>
      <vt:lpstr>3. Myntra.com</vt:lpstr>
      <vt:lpstr>4. Paytm.com</vt:lpstr>
      <vt:lpstr>5. Snapdeal.com</vt:lpstr>
      <vt:lpstr>Future Work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Retention Case Study Presentation</dc:title>
  <dcterms:created xsi:type="dcterms:W3CDTF">2022-06-11T14:38:54Z</dcterms:created>
  <dcterms:modified xsi:type="dcterms:W3CDTF">2023-01-24T16:12:51Z</dcterms:modified>
</cp:coreProperties>
</file>

<file path=docProps/thumbnail.jpeg>
</file>